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9"/>
  </p:notesMasterIdLst>
  <p:sldIdLst>
    <p:sldId id="256" r:id="rId2"/>
    <p:sldId id="258" r:id="rId3"/>
    <p:sldId id="259" r:id="rId4"/>
    <p:sldId id="260" r:id="rId5"/>
    <p:sldId id="261" r:id="rId6"/>
    <p:sldId id="262" r:id="rId7"/>
    <p:sldId id="263" r:id="rId8"/>
  </p:sldIdLst>
  <p:sldSz cx="7772400" cy="10058400"/>
  <p:notesSz cx="6858000" cy="9144000"/>
  <p:defaultTextStyle>
    <a:defPPr>
      <a:defRPr lang="en-US"/>
    </a:defPPr>
    <a:lvl1pPr marL="0" algn="l" defTabSz="573054" rtl="0" eaLnBrk="1" latinLnBrk="0" hangingPunct="1">
      <a:defRPr sz="1128" kern="1200">
        <a:solidFill>
          <a:schemeClr val="tx1"/>
        </a:solidFill>
        <a:latin typeface="+mn-lt"/>
        <a:ea typeface="+mn-ea"/>
        <a:cs typeface="+mn-cs"/>
      </a:defRPr>
    </a:lvl1pPr>
    <a:lvl2pPr marL="286527" algn="l" defTabSz="573054" rtl="0" eaLnBrk="1" latinLnBrk="0" hangingPunct="1">
      <a:defRPr sz="1128" kern="1200">
        <a:solidFill>
          <a:schemeClr val="tx1"/>
        </a:solidFill>
        <a:latin typeface="+mn-lt"/>
        <a:ea typeface="+mn-ea"/>
        <a:cs typeface="+mn-cs"/>
      </a:defRPr>
    </a:lvl2pPr>
    <a:lvl3pPr marL="573054" algn="l" defTabSz="573054" rtl="0" eaLnBrk="1" latinLnBrk="0" hangingPunct="1">
      <a:defRPr sz="1128" kern="1200">
        <a:solidFill>
          <a:schemeClr val="tx1"/>
        </a:solidFill>
        <a:latin typeface="+mn-lt"/>
        <a:ea typeface="+mn-ea"/>
        <a:cs typeface="+mn-cs"/>
      </a:defRPr>
    </a:lvl3pPr>
    <a:lvl4pPr marL="859582" algn="l" defTabSz="573054" rtl="0" eaLnBrk="1" latinLnBrk="0" hangingPunct="1">
      <a:defRPr sz="1128" kern="1200">
        <a:solidFill>
          <a:schemeClr val="tx1"/>
        </a:solidFill>
        <a:latin typeface="+mn-lt"/>
        <a:ea typeface="+mn-ea"/>
        <a:cs typeface="+mn-cs"/>
      </a:defRPr>
    </a:lvl4pPr>
    <a:lvl5pPr marL="1146109" algn="l" defTabSz="573054" rtl="0" eaLnBrk="1" latinLnBrk="0" hangingPunct="1">
      <a:defRPr sz="1128" kern="1200">
        <a:solidFill>
          <a:schemeClr val="tx1"/>
        </a:solidFill>
        <a:latin typeface="+mn-lt"/>
        <a:ea typeface="+mn-ea"/>
        <a:cs typeface="+mn-cs"/>
      </a:defRPr>
    </a:lvl5pPr>
    <a:lvl6pPr marL="1432636" algn="l" defTabSz="573054" rtl="0" eaLnBrk="1" latinLnBrk="0" hangingPunct="1">
      <a:defRPr sz="1128" kern="1200">
        <a:solidFill>
          <a:schemeClr val="tx1"/>
        </a:solidFill>
        <a:latin typeface="+mn-lt"/>
        <a:ea typeface="+mn-ea"/>
        <a:cs typeface="+mn-cs"/>
      </a:defRPr>
    </a:lvl6pPr>
    <a:lvl7pPr marL="1719163" algn="l" defTabSz="573054" rtl="0" eaLnBrk="1" latinLnBrk="0" hangingPunct="1">
      <a:defRPr sz="1128" kern="1200">
        <a:solidFill>
          <a:schemeClr val="tx1"/>
        </a:solidFill>
        <a:latin typeface="+mn-lt"/>
        <a:ea typeface="+mn-ea"/>
        <a:cs typeface="+mn-cs"/>
      </a:defRPr>
    </a:lvl7pPr>
    <a:lvl8pPr marL="2005691" algn="l" defTabSz="573054" rtl="0" eaLnBrk="1" latinLnBrk="0" hangingPunct="1">
      <a:defRPr sz="1128" kern="1200">
        <a:solidFill>
          <a:schemeClr val="tx1"/>
        </a:solidFill>
        <a:latin typeface="+mn-lt"/>
        <a:ea typeface="+mn-ea"/>
        <a:cs typeface="+mn-cs"/>
      </a:defRPr>
    </a:lvl8pPr>
    <a:lvl9pPr marL="2292218" algn="l" defTabSz="573054" rtl="0" eaLnBrk="1" latinLnBrk="0" hangingPunct="1">
      <a:defRPr sz="112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69B4FA"/>
    <a:srgbClr val="61AAF3"/>
    <a:srgbClr val="63AE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94360"/>
  </p:normalViewPr>
  <p:slideViewPr>
    <p:cSldViewPr snapToGrid="0" snapToObjects="1">
      <p:cViewPr>
        <p:scale>
          <a:sx n="110" d="100"/>
          <a:sy n="110" d="100"/>
        </p:scale>
        <p:origin x="254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F9556-B918-9E42-8F2E-3E84BE591001}" type="datetimeFigureOut">
              <a:rPr lang="en-US" smtClean="0"/>
              <a:t>5/18/16</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07917-082D-E948-B7A0-8C0CEAE496A3}" type="slidenum">
              <a:rPr lang="en-US" smtClean="0"/>
              <a:t>‹#›</a:t>
            </a:fld>
            <a:endParaRPr lang="en-US"/>
          </a:p>
        </p:txBody>
      </p:sp>
    </p:spTree>
    <p:extLst>
      <p:ext uri="{BB962C8B-B14F-4D97-AF65-F5344CB8AC3E}">
        <p14:creationId xmlns:p14="http://schemas.microsoft.com/office/powerpoint/2010/main" val="272064050"/>
      </p:ext>
    </p:extLst>
  </p:cSld>
  <p:clrMap bg1="lt1" tx1="dk1" bg2="lt2" tx2="dk2" accent1="accent1" accent2="accent2" accent3="accent3" accent4="accent4" accent5="accent5" accent6="accent6" hlink="hlink" folHlink="folHlink"/>
  <p:notesStyle>
    <a:lvl1pPr marL="0" algn="l" defTabSz="573054" rtl="0" eaLnBrk="1" latinLnBrk="0" hangingPunct="1">
      <a:defRPr sz="752" kern="1200">
        <a:solidFill>
          <a:schemeClr val="tx1"/>
        </a:solidFill>
        <a:latin typeface="+mn-lt"/>
        <a:ea typeface="+mn-ea"/>
        <a:cs typeface="+mn-cs"/>
      </a:defRPr>
    </a:lvl1pPr>
    <a:lvl2pPr marL="286527" algn="l" defTabSz="573054" rtl="0" eaLnBrk="1" latinLnBrk="0" hangingPunct="1">
      <a:defRPr sz="752" kern="1200">
        <a:solidFill>
          <a:schemeClr val="tx1"/>
        </a:solidFill>
        <a:latin typeface="+mn-lt"/>
        <a:ea typeface="+mn-ea"/>
        <a:cs typeface="+mn-cs"/>
      </a:defRPr>
    </a:lvl2pPr>
    <a:lvl3pPr marL="573054" algn="l" defTabSz="573054" rtl="0" eaLnBrk="1" latinLnBrk="0" hangingPunct="1">
      <a:defRPr sz="752" kern="1200">
        <a:solidFill>
          <a:schemeClr val="tx1"/>
        </a:solidFill>
        <a:latin typeface="+mn-lt"/>
        <a:ea typeface="+mn-ea"/>
        <a:cs typeface="+mn-cs"/>
      </a:defRPr>
    </a:lvl3pPr>
    <a:lvl4pPr marL="859582" algn="l" defTabSz="573054" rtl="0" eaLnBrk="1" latinLnBrk="0" hangingPunct="1">
      <a:defRPr sz="752" kern="1200">
        <a:solidFill>
          <a:schemeClr val="tx1"/>
        </a:solidFill>
        <a:latin typeface="+mn-lt"/>
        <a:ea typeface="+mn-ea"/>
        <a:cs typeface="+mn-cs"/>
      </a:defRPr>
    </a:lvl4pPr>
    <a:lvl5pPr marL="1146109" algn="l" defTabSz="573054" rtl="0" eaLnBrk="1" latinLnBrk="0" hangingPunct="1">
      <a:defRPr sz="752" kern="1200">
        <a:solidFill>
          <a:schemeClr val="tx1"/>
        </a:solidFill>
        <a:latin typeface="+mn-lt"/>
        <a:ea typeface="+mn-ea"/>
        <a:cs typeface="+mn-cs"/>
      </a:defRPr>
    </a:lvl5pPr>
    <a:lvl6pPr marL="1432636" algn="l" defTabSz="573054" rtl="0" eaLnBrk="1" latinLnBrk="0" hangingPunct="1">
      <a:defRPr sz="752" kern="1200">
        <a:solidFill>
          <a:schemeClr val="tx1"/>
        </a:solidFill>
        <a:latin typeface="+mn-lt"/>
        <a:ea typeface="+mn-ea"/>
        <a:cs typeface="+mn-cs"/>
      </a:defRPr>
    </a:lvl6pPr>
    <a:lvl7pPr marL="1719163" algn="l" defTabSz="573054" rtl="0" eaLnBrk="1" latinLnBrk="0" hangingPunct="1">
      <a:defRPr sz="752" kern="1200">
        <a:solidFill>
          <a:schemeClr val="tx1"/>
        </a:solidFill>
        <a:latin typeface="+mn-lt"/>
        <a:ea typeface="+mn-ea"/>
        <a:cs typeface="+mn-cs"/>
      </a:defRPr>
    </a:lvl7pPr>
    <a:lvl8pPr marL="2005691" algn="l" defTabSz="573054" rtl="0" eaLnBrk="1" latinLnBrk="0" hangingPunct="1">
      <a:defRPr sz="752" kern="1200">
        <a:solidFill>
          <a:schemeClr val="tx1"/>
        </a:solidFill>
        <a:latin typeface="+mn-lt"/>
        <a:ea typeface="+mn-ea"/>
        <a:cs typeface="+mn-cs"/>
      </a:defRPr>
    </a:lvl8pPr>
    <a:lvl9pPr marL="2292218" algn="l" defTabSz="573054" rtl="0" eaLnBrk="1" latinLnBrk="0" hangingPunct="1">
      <a:defRPr sz="75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1</a:t>
            </a:fld>
            <a:endParaRPr lang="en-US"/>
          </a:p>
        </p:txBody>
      </p:sp>
    </p:spTree>
    <p:extLst>
      <p:ext uri="{BB962C8B-B14F-4D97-AF65-F5344CB8AC3E}">
        <p14:creationId xmlns:p14="http://schemas.microsoft.com/office/powerpoint/2010/main" val="2970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3</a:t>
            </a:fld>
            <a:endParaRPr lang="en-US"/>
          </a:p>
        </p:txBody>
      </p:sp>
    </p:spTree>
    <p:extLst>
      <p:ext uri="{BB962C8B-B14F-4D97-AF65-F5344CB8AC3E}">
        <p14:creationId xmlns:p14="http://schemas.microsoft.com/office/powerpoint/2010/main" val="153409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4</a:t>
            </a:fld>
            <a:endParaRPr lang="en-US"/>
          </a:p>
        </p:txBody>
      </p:sp>
    </p:spTree>
    <p:extLst>
      <p:ext uri="{BB962C8B-B14F-4D97-AF65-F5344CB8AC3E}">
        <p14:creationId xmlns:p14="http://schemas.microsoft.com/office/powerpoint/2010/main" val="1489665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6</a:t>
            </a:fld>
            <a:endParaRPr lang="en-US"/>
          </a:p>
        </p:txBody>
      </p:sp>
    </p:spTree>
    <p:extLst>
      <p:ext uri="{BB962C8B-B14F-4D97-AF65-F5344CB8AC3E}">
        <p14:creationId xmlns:p14="http://schemas.microsoft.com/office/powerpoint/2010/main" val="1941934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7</a:t>
            </a:fld>
            <a:endParaRPr lang="en-US"/>
          </a:p>
        </p:txBody>
      </p:sp>
    </p:spTree>
    <p:extLst>
      <p:ext uri="{BB962C8B-B14F-4D97-AF65-F5344CB8AC3E}">
        <p14:creationId xmlns:p14="http://schemas.microsoft.com/office/powerpoint/2010/main" val="457844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0306FD-E13B-C045-8790-F6109C384C96}" type="datetime1">
              <a:rPr lang="en-US" smtClean="0"/>
              <a:t>5/18/16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17563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C800A7-BF4F-9843-9780-CBFC639C633A}" type="datetime1">
              <a:rPr lang="en-US" smtClean="0"/>
              <a:t>5/18/16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41882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E06626-DE0E-3A48-A22D-8197E925D610}" type="datetime1">
              <a:rPr lang="en-US" smtClean="0"/>
              <a:t>5/18/16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93129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ACCCAC-6CF9-274B-9681-0E525464721E}" type="datetime1">
              <a:rPr lang="en-US" smtClean="0"/>
              <a:t>5/18/16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2111927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A15FBB-A8CC-CC48-BFA2-A6C349F4375B}" type="datetime1">
              <a:rPr lang="en-US" smtClean="0"/>
              <a:t>5/18/16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55190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D724B7-C62F-364C-8E5B-5BB4150B5E42}" type="datetime1">
              <a:rPr lang="en-US" smtClean="0"/>
              <a:t>5/18/16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750275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77FD0D-F512-4044-9E96-EFA0E29639E8}" type="datetime1">
              <a:rPr lang="en-US" smtClean="0"/>
              <a:t>5/18/16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64602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016AD5C-99AC-1845-A20A-4F37DE054858}" type="datetime1">
              <a:rPr lang="en-US" smtClean="0"/>
              <a:t>5/18/16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214368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01C9B-6530-8846-9383-92AA0D94C799}" type="datetime1">
              <a:rPr lang="en-US" smtClean="0"/>
              <a:t>5/18/16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54401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8ED5BA-7BEF-E540-907B-EE64C19CAC9D}" type="datetime1">
              <a:rPr lang="en-US" smtClean="0"/>
              <a:t>5/18/16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33853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13F20-41ED-F848-9D97-6A5E858C4443}" type="datetime1">
              <a:rPr lang="en-US" smtClean="0"/>
              <a:t>5/18/16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91138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20000"/>
                <a:lumOff val="80000"/>
              </a:schemeClr>
            </a:gs>
            <a:gs pos="98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BF1A8534-E894-3F4E-A3A4-E14746C4CDA9}" type="datetime1">
              <a:rPr lang="en-US" smtClean="0"/>
              <a:t>5/18/16</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9D17D716-ABF0-F24B-B35D-31D59C670D3B}" type="slidenum">
              <a:rPr lang="en-US" smtClean="0"/>
              <a:t>‹#›</a:t>
            </a:fld>
            <a:endParaRPr lang="en-US"/>
          </a:p>
        </p:txBody>
      </p:sp>
    </p:spTree>
    <p:extLst>
      <p:ext uri="{BB962C8B-B14F-4D97-AF65-F5344CB8AC3E}">
        <p14:creationId xmlns:p14="http://schemas.microsoft.com/office/powerpoint/2010/main" val="8001855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1" Type="http://schemas.openxmlformats.org/officeDocument/2006/relationships/hyperlink" Target="http://newjersey.news12.com/news/250-dogs-rescued-from-slaughter-farm-in-south-korea-brought-to-new-jersey-1.11742106" TargetMode="External"/><Relationship Id="rId12" Type="http://schemas.openxmlformats.org/officeDocument/2006/relationships/hyperlink" Target="http://www.mfablog.org/school-disciplines-teacher-who-showed-mfa" TargetMode="External"/><Relationship Id="rId13" Type="http://schemas.openxmlformats.org/officeDocument/2006/relationships/hyperlink" Target="http://www.thepetitionsite.com/animal-welfare/" TargetMode="External"/><Relationship Id="rId14" Type="http://schemas.openxmlformats.org/officeDocument/2006/relationships/image" Target="../media/image9.png"/><Relationship Id="rId1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hyperlink" Target="http://www.sandersonfarms.com/store-finder/" TargetMode="External"/><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8.png"/><Relationship Id="rId8" Type="http://schemas.openxmlformats.org/officeDocument/2006/relationships/hyperlink" Target="http://althealthworks.com/9017/we-need-the-courage-to-take-on-these-huge-food-and-biotech-companies-bernie-sanders-shares-his-views-on-gmos-during-a-private-eventyelena/" TargetMode="External"/><Relationship Id="rId9" Type="http://schemas.openxmlformats.org/officeDocument/2006/relationships/hyperlink" Target="http://nine.li/1OxbCBc" TargetMode="External"/><Relationship Id="rId10" Type="http://schemas.openxmlformats.org/officeDocument/2006/relationships/hyperlink" Target="https://www.pinterest.com/animalmatters0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5.png"/><Relationship Id="rId11"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1.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1" Type="http://schemas.openxmlformats.org/officeDocument/2006/relationships/hyperlink" Target="http://www.foodsafetynews.com/2016/04/fda-report-shows-dole-officials-knew-about-listeria-in-facility/#.VyPdDWNiCCQ%20:%201000%20" TargetMode="External"/><Relationship Id="rId12" Type="http://schemas.openxmlformats.org/officeDocument/2006/relationships/hyperlink" Target="%22http:/www.wsj.com/articles/dole-food-under-investigation-over-listeria-outbreak-linked-to-salads-1461966955?mod=e2fb%20%22" TargetMode="External"/><Relationship Id="rId13" Type="http://schemas.openxmlformats.org/officeDocument/2006/relationships/hyperlink" Target="http://www.normandie-actu.fr/listeria-des-camemberts-fabriques-en-normandie-seraient-contamines_199574/" TargetMode="External"/><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hyperlink" Target="http://www.sandersonfarms.com/store-finder/" TargetMode="External"/><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21.png"/><Relationship Id="rId8" Type="http://schemas.openxmlformats.org/officeDocument/2006/relationships/hyperlink" Target="http://oak.ctx.ly/r/4l675" TargetMode="External"/><Relationship Id="rId9" Type="http://schemas.openxmlformats.org/officeDocument/2006/relationships/hyperlink" Target="http://nine.li/1OxbCBc" TargetMode="External"/><Relationship Id="rId10" Type="http://schemas.openxmlformats.org/officeDocument/2006/relationships/hyperlink" Target="http://wtkr.com/2016/04/29/cruise-ship-in-norfolk-reportedly-quarantined-for-norovir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5.png"/><Relationship Id="rId11"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1.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80000"/>
          </a:schemeClr>
        </a:solidFill>
        <a:effectLst/>
      </p:bgPr>
    </p:bg>
    <p:spTree>
      <p:nvGrpSpPr>
        <p:cNvPr id="1" name=""/>
        <p:cNvGrpSpPr/>
        <p:nvPr/>
      </p:nvGrpSpPr>
      <p:grpSpPr>
        <a:xfrm>
          <a:off x="0" y="0"/>
          <a:ext cx="0" cy="0"/>
          <a:chOff x="0" y="0"/>
          <a:chExt cx="0" cy="0"/>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4" y="510363"/>
            <a:ext cx="7925902" cy="4041733"/>
          </a:xfrm>
          <a:prstGeom prst="rect">
            <a:avLst/>
          </a:prstGeom>
        </p:spPr>
      </p:pic>
      <p:grpSp>
        <p:nvGrpSpPr>
          <p:cNvPr id="12" name="Group 11"/>
          <p:cNvGrpSpPr/>
          <p:nvPr/>
        </p:nvGrpSpPr>
        <p:grpSpPr>
          <a:xfrm>
            <a:off x="202509" y="866294"/>
            <a:ext cx="7346410" cy="333521"/>
            <a:chOff x="279909" y="2319105"/>
            <a:chExt cx="7331920" cy="296146"/>
          </a:xfrm>
        </p:grpSpPr>
        <p:sp>
          <p:nvSpPr>
            <p:cNvPr id="16" name="Rectangle 15"/>
            <p:cNvSpPr/>
            <p:nvPr/>
          </p:nvSpPr>
          <p:spPr>
            <a:xfrm>
              <a:off x="279909" y="2325870"/>
              <a:ext cx="7331920" cy="289381"/>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325245" y="2319105"/>
              <a:ext cx="4065516" cy="273287"/>
            </a:xfrm>
            <a:prstGeom prst="rect">
              <a:avLst/>
            </a:prstGeom>
            <a:noFill/>
          </p:spPr>
          <p:txBody>
            <a:bodyPr wrap="none" rtlCol="0">
              <a:spAutoFit/>
            </a:bodyPr>
            <a:lstStyle/>
            <a:p>
              <a:r>
                <a:rPr lang="en-US" sz="1400" b="1" dirty="0" smtClean="0">
                  <a:solidFill>
                    <a:schemeClr val="bg1"/>
                  </a:solidFill>
                  <a:latin typeface="Lato" charset="0"/>
                  <a:ea typeface="Lato" charset="0"/>
                  <a:cs typeface="Lato" charset="0"/>
                </a:rPr>
                <a:t>Animal Welfare &amp; Food Safety Insights Summary</a:t>
              </a:r>
              <a:endParaRPr lang="en-US" sz="1400" b="1" dirty="0">
                <a:solidFill>
                  <a:schemeClr val="bg1"/>
                </a:solidFill>
                <a:latin typeface="Lato" charset="0"/>
                <a:ea typeface="Lato" charset="0"/>
                <a:cs typeface="Lato" charset="0"/>
              </a:endParaRPr>
            </a:p>
          </p:txBody>
        </p:sp>
      </p:grpSp>
      <p:sp>
        <p:nvSpPr>
          <p:cNvPr id="44" name="TextBox 43"/>
          <p:cNvSpPr txBox="1"/>
          <p:nvPr/>
        </p:nvSpPr>
        <p:spPr>
          <a:xfrm>
            <a:off x="201708" y="1201555"/>
            <a:ext cx="7429529" cy="3108543"/>
          </a:xfrm>
          <a:prstGeom prst="rect">
            <a:avLst/>
          </a:prstGeom>
          <a:noFill/>
          <a:ln>
            <a:noFill/>
          </a:ln>
          <a:effectLst>
            <a:outerShdw sx="1000" sy="1000" algn="ctr" rotWithShape="0">
              <a:schemeClr val="bg1">
                <a:lumMod val="65000"/>
              </a:schemeClr>
            </a:outerShdw>
            <a:softEdge rad="12700"/>
          </a:effectLst>
        </p:spPr>
        <p:txBody>
          <a:bodyPr wrap="square" rtlCol="0">
            <a:spAutoFit/>
          </a:bodyPr>
          <a:lstStyle/>
          <a:p>
            <a:r>
              <a:rPr lang="en-US" sz="900" b="1" dirty="0">
                <a:solidFill>
                  <a:schemeClr val="tx1">
                    <a:lumMod val="50000"/>
                    <a:lumOff val="50000"/>
                  </a:schemeClr>
                </a:solidFill>
              </a:rPr>
              <a:t>PURPOSE: </a:t>
            </a:r>
            <a:r>
              <a:rPr lang="en-US" sz="900" dirty="0" smtClean="0">
                <a:solidFill>
                  <a:schemeClr val="tx1">
                    <a:lumMod val="50000"/>
                    <a:lumOff val="50000"/>
                  </a:schemeClr>
                </a:solidFill>
              </a:rPr>
              <a:t>Insightpool aggregated every Facebook interaction relative to Sanderson Farms and its competitors from 4/6/16-4/25/16. Insightpool was able to record 117,400 interactions. The purpose of this analysis was to determine the topics and brands that motivate Facebook influencers to talk about the industry and establish a baseline for those topics for further analysis to identify emerging trends in the conversation over time. Refer to Page #4 for exact list of keywords used to aggregate the ‘Industry’ conversation.</a:t>
            </a:r>
            <a:endParaRPr lang="en-US" sz="900" dirty="0">
              <a:solidFill>
                <a:schemeClr val="tx1">
                  <a:lumMod val="50000"/>
                  <a:lumOff val="50000"/>
                </a:schemeClr>
              </a:solidFill>
            </a:endParaRPr>
          </a:p>
          <a:p>
            <a:endParaRPr lang="en-US" sz="400" dirty="0">
              <a:solidFill>
                <a:schemeClr val="tx1">
                  <a:lumMod val="50000"/>
                  <a:lumOff val="50000"/>
                </a:schemeClr>
              </a:solidFill>
            </a:endParaRPr>
          </a:p>
          <a:p>
            <a:r>
              <a:rPr lang="en-US" sz="900" dirty="0" smtClean="0">
                <a:solidFill>
                  <a:schemeClr val="tx1">
                    <a:lumMod val="50000"/>
                    <a:lumOff val="50000"/>
                  </a:schemeClr>
                </a:solidFill>
              </a:rPr>
              <a:t>(</a:t>
            </a:r>
            <a:r>
              <a:rPr lang="en-US" sz="900" dirty="0">
                <a:solidFill>
                  <a:schemeClr val="tx1">
                    <a:lumMod val="50000"/>
                    <a:lumOff val="50000"/>
                  </a:schemeClr>
                </a:solidFill>
              </a:rPr>
              <a:t>1) </a:t>
            </a:r>
            <a:r>
              <a:rPr lang="en-US" sz="900" b="1" dirty="0" smtClean="0">
                <a:solidFill>
                  <a:schemeClr val="tx1">
                    <a:lumMod val="50000"/>
                    <a:lumOff val="50000"/>
                  </a:schemeClr>
                </a:solidFill>
              </a:rPr>
              <a:t>Media Creating Knee-Jerk Reaction from Female Millennials</a:t>
            </a:r>
            <a:r>
              <a:rPr lang="en-US" sz="900" dirty="0" smtClean="0">
                <a:solidFill>
                  <a:schemeClr val="tx1">
                    <a:lumMod val="50000"/>
                    <a:lumOff val="50000"/>
                  </a:schemeClr>
                </a:solidFill>
              </a:rPr>
              <a:t>: Both at a local and national level, media outlets like The New York Times and Fox are driving negative conversation around chicken manufacturing. While an insignificant number of consumers are starting these conversations themselves, a particular segment of consumers are more prevalent in engagements with these posts from the media; females over-index by a difference of 20% and Millennials over-index by a difference of 15%.  </a:t>
            </a:r>
          </a:p>
          <a:p>
            <a:r>
              <a:rPr lang="en-US" sz="900" b="1" i="1" dirty="0" smtClean="0">
                <a:solidFill>
                  <a:schemeClr val="tx1">
                    <a:lumMod val="50000"/>
                    <a:lumOff val="50000"/>
                  </a:schemeClr>
                </a:solidFill>
              </a:rPr>
              <a:t>Recommendation</a:t>
            </a:r>
            <a:r>
              <a:rPr lang="en-US" sz="900" b="1" i="1" dirty="0">
                <a:solidFill>
                  <a:schemeClr val="tx1">
                    <a:lumMod val="50000"/>
                    <a:lumOff val="50000"/>
                  </a:schemeClr>
                </a:solidFill>
              </a:rPr>
              <a:t>: </a:t>
            </a:r>
            <a:r>
              <a:rPr lang="en-US" sz="900" b="1" i="1" dirty="0" smtClean="0">
                <a:solidFill>
                  <a:schemeClr val="tx1">
                    <a:lumMod val="50000"/>
                    <a:lumOff val="50000"/>
                  </a:schemeClr>
                </a:solidFill>
              </a:rPr>
              <a:t>Continue to identify and monitor the audience that is receptive to the negative conversation and anticipate this audience to lead the negative conversation from a consumer’s perspective if that conversation from consumers increases over time. </a:t>
            </a:r>
            <a:endParaRPr lang="en-US" sz="900" b="1" i="1" dirty="0">
              <a:solidFill>
                <a:schemeClr val="tx1">
                  <a:lumMod val="50000"/>
                  <a:lumOff val="50000"/>
                </a:schemeClr>
              </a:solidFill>
            </a:endParaRPr>
          </a:p>
          <a:p>
            <a:endParaRPr lang="en-US" sz="400" dirty="0">
              <a:solidFill>
                <a:schemeClr val="tx1">
                  <a:lumMod val="50000"/>
                  <a:lumOff val="50000"/>
                </a:schemeClr>
              </a:solidFill>
            </a:endParaRPr>
          </a:p>
          <a:p>
            <a:r>
              <a:rPr lang="en-US" sz="900" dirty="0">
                <a:solidFill>
                  <a:schemeClr val="tx1">
                    <a:lumMod val="50000"/>
                    <a:lumOff val="50000"/>
                  </a:schemeClr>
                </a:solidFill>
              </a:rPr>
              <a:t>(2) </a:t>
            </a:r>
            <a:r>
              <a:rPr lang="en-US" sz="900" b="1" dirty="0" smtClean="0">
                <a:solidFill>
                  <a:schemeClr val="tx1">
                    <a:lumMod val="50000"/>
                    <a:lumOff val="50000"/>
                  </a:schemeClr>
                </a:solidFill>
              </a:rPr>
              <a:t>Tyson Claiming Bulk of Conversation:</a:t>
            </a:r>
            <a:r>
              <a:rPr lang="en-US" sz="900" dirty="0">
                <a:solidFill>
                  <a:schemeClr val="tx1">
                    <a:lumMod val="50000"/>
                    <a:lumOff val="50000"/>
                  </a:schemeClr>
                </a:solidFill>
              </a:rPr>
              <a:t> </a:t>
            </a:r>
            <a:r>
              <a:rPr lang="en-US" sz="900" dirty="0" smtClean="0">
                <a:solidFill>
                  <a:schemeClr val="tx1">
                    <a:lumMod val="50000"/>
                    <a:lumOff val="50000"/>
                  </a:schemeClr>
                </a:solidFill>
              </a:rPr>
              <a:t>Tyson Foods has continued growing its share of the conversation throughout timeline of the analysis. While it has a solid presence in the dinner/recipe conversation, its presence in the negative conversation is more note-worthy. Tyson over-indexed relative to negative sentiment by a difference of 7%. Its decision to relocate much of its processing to China in addition to celebrities like Alec Baldwin speaking out against Tyson for its treatment of chickens were the two main contributors to the over-index of negative sentiment.</a:t>
            </a:r>
            <a:endParaRPr lang="en-US" sz="900" dirty="0">
              <a:solidFill>
                <a:schemeClr val="tx1">
                  <a:lumMod val="50000"/>
                  <a:lumOff val="50000"/>
                </a:schemeClr>
              </a:solidFill>
            </a:endParaRPr>
          </a:p>
          <a:p>
            <a:r>
              <a:rPr lang="en-US" sz="900" b="1" i="1" dirty="0">
                <a:solidFill>
                  <a:schemeClr val="tx1">
                    <a:lumMod val="50000"/>
                    <a:lumOff val="50000"/>
                  </a:schemeClr>
                </a:solidFill>
              </a:rPr>
              <a:t>Recommendation: </a:t>
            </a:r>
            <a:r>
              <a:rPr lang="en-US" sz="900" b="1" i="1" dirty="0" smtClean="0">
                <a:solidFill>
                  <a:schemeClr val="tx1">
                    <a:lumMod val="50000"/>
                    <a:lumOff val="50000"/>
                  </a:schemeClr>
                </a:solidFill>
              </a:rPr>
              <a:t>The convergence of these two separate occurrences has increased the consumer’s spotlight on the industry. This negative association with the industry leader is likely to spill over onto the other brands in the industry unless action specific to these issues is taken. </a:t>
            </a:r>
          </a:p>
          <a:p>
            <a:endParaRPr lang="en-US" sz="400" b="1" i="1" dirty="0">
              <a:solidFill>
                <a:schemeClr val="tx1">
                  <a:lumMod val="50000"/>
                  <a:lumOff val="50000"/>
                </a:schemeClr>
              </a:solidFill>
            </a:endParaRPr>
          </a:p>
          <a:p>
            <a:r>
              <a:rPr lang="en-US" sz="900" dirty="0" smtClean="0">
                <a:solidFill>
                  <a:schemeClr val="tx1">
                    <a:lumMod val="50000"/>
                    <a:lumOff val="50000"/>
                  </a:schemeClr>
                </a:solidFill>
              </a:rPr>
              <a:t>(3)</a:t>
            </a:r>
            <a:r>
              <a:rPr lang="en-US" sz="900" dirty="0">
                <a:solidFill>
                  <a:schemeClr val="tx1">
                    <a:lumMod val="50000"/>
                    <a:lumOff val="50000"/>
                  </a:schemeClr>
                </a:solidFill>
              </a:rPr>
              <a:t> </a:t>
            </a:r>
            <a:r>
              <a:rPr lang="en-US" sz="900" b="1" dirty="0" smtClean="0">
                <a:solidFill>
                  <a:schemeClr val="tx1">
                    <a:lumMod val="50000"/>
                    <a:lumOff val="50000"/>
                  </a:schemeClr>
                </a:solidFill>
              </a:rPr>
              <a:t> </a:t>
            </a:r>
            <a:r>
              <a:rPr lang="en-US" sz="900" dirty="0" smtClean="0">
                <a:solidFill>
                  <a:schemeClr val="tx1">
                    <a:lumMod val="50000"/>
                    <a:lumOff val="50000"/>
                  </a:schemeClr>
                </a:solidFill>
              </a:rPr>
              <a:t>Throughout the entire recording, only 100 stories were posted relative to antibiotic use in chickens while the ‘Animal Welfare’ conversation had a great impact on the tone of the overarching industry conversation.</a:t>
            </a:r>
            <a:endParaRPr lang="en-US" sz="900" dirty="0">
              <a:solidFill>
                <a:schemeClr val="tx1">
                  <a:lumMod val="50000"/>
                  <a:lumOff val="50000"/>
                </a:schemeClr>
              </a:solidFill>
            </a:endParaRPr>
          </a:p>
          <a:p>
            <a:r>
              <a:rPr lang="en-US" sz="900" b="1" i="1" dirty="0">
                <a:solidFill>
                  <a:schemeClr val="tx1">
                    <a:lumMod val="50000"/>
                    <a:lumOff val="50000"/>
                  </a:schemeClr>
                </a:solidFill>
              </a:rPr>
              <a:t>Recommendation</a:t>
            </a:r>
            <a:r>
              <a:rPr lang="en-US" sz="900" b="1" i="1" dirty="0" smtClean="0">
                <a:solidFill>
                  <a:schemeClr val="tx1">
                    <a:lumMod val="50000"/>
                    <a:lumOff val="50000"/>
                  </a:schemeClr>
                </a:solidFill>
              </a:rPr>
              <a:t>: </a:t>
            </a:r>
            <a:r>
              <a:rPr lang="en-US" sz="900" b="1" i="1" dirty="0">
                <a:solidFill>
                  <a:schemeClr val="tx1">
                    <a:lumMod val="50000"/>
                    <a:lumOff val="50000"/>
                  </a:schemeClr>
                </a:solidFill>
              </a:rPr>
              <a:t>Sanderson can differentiate itself by building more messaging around one of its existing core values: Animal Welfare</a:t>
            </a:r>
            <a:r>
              <a:rPr lang="en-US" sz="900" b="1" i="1" dirty="0" smtClean="0">
                <a:solidFill>
                  <a:schemeClr val="tx1">
                    <a:lumMod val="50000"/>
                    <a:lumOff val="50000"/>
                  </a:schemeClr>
                </a:solidFill>
              </a:rPr>
              <a:t>. While the Antibiotics conversation is important to monitor  from a growth or decline aspect, Animal Welfare is the issue that is emerging in the industry.</a:t>
            </a:r>
            <a:endParaRPr lang="en-US" sz="900" b="1" i="1" dirty="0">
              <a:solidFill>
                <a:schemeClr val="tx1">
                  <a:lumMod val="50000"/>
                  <a:lumOff val="50000"/>
                </a:schemeClr>
              </a:solidFill>
            </a:endParaRPr>
          </a:p>
          <a:p>
            <a:endParaRPr lang="en-US" sz="400" b="1" i="1" dirty="0">
              <a:solidFill>
                <a:schemeClr val="tx1">
                  <a:lumMod val="50000"/>
                  <a:lumOff val="50000"/>
                </a:schemeClr>
              </a:solidFill>
            </a:endParaRPr>
          </a:p>
        </p:txBody>
      </p:sp>
      <p:grpSp>
        <p:nvGrpSpPr>
          <p:cNvPr id="38" name="Group 37"/>
          <p:cNvGrpSpPr/>
          <p:nvPr/>
        </p:nvGrpSpPr>
        <p:grpSpPr>
          <a:xfrm>
            <a:off x="108186" y="7263536"/>
            <a:ext cx="2453942" cy="2353816"/>
            <a:chOff x="108186" y="7420704"/>
            <a:chExt cx="2453942" cy="2353816"/>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86" y="7420704"/>
              <a:ext cx="2453942" cy="2353816"/>
            </a:xfrm>
            <a:prstGeom prst="rect">
              <a:avLst/>
            </a:prstGeom>
          </p:spPr>
        </p:pic>
        <p:sp>
          <p:nvSpPr>
            <p:cNvPr id="40" name="Rectangle 39"/>
            <p:cNvSpPr/>
            <p:nvPr/>
          </p:nvSpPr>
          <p:spPr>
            <a:xfrm>
              <a:off x="191076" y="7685110"/>
              <a:ext cx="2282724" cy="25139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218136" y="7678493"/>
              <a:ext cx="2184765" cy="276999"/>
            </a:xfrm>
            <a:prstGeom prst="rect">
              <a:avLst/>
            </a:prstGeom>
            <a:noFill/>
          </p:spPr>
          <p:txBody>
            <a:bodyPr wrap="none" rtlCol="0" anchor="ctr">
              <a:spAutoFit/>
            </a:bodyPr>
            <a:lstStyle/>
            <a:p>
              <a:r>
                <a:rPr lang="en-US" sz="1200" b="1" dirty="0" smtClean="0">
                  <a:solidFill>
                    <a:schemeClr val="bg1"/>
                  </a:solidFill>
                </a:rPr>
                <a:t>Tyson vs. Baldwin- Sample Post</a:t>
              </a:r>
              <a:endParaRPr lang="en-US" sz="1200" b="1" dirty="0">
                <a:solidFill>
                  <a:schemeClr val="bg1"/>
                </a:solidFill>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114" y="8006491"/>
              <a:ext cx="1279679" cy="1507491"/>
            </a:xfrm>
            <a:prstGeom prst="rect">
              <a:avLst/>
            </a:prstGeom>
            <a:ln>
              <a:solidFill>
                <a:srgbClr val="D9D9D9"/>
              </a:solidFill>
            </a:ln>
          </p:spPr>
        </p:pic>
      </p:grpSp>
      <p:grpSp>
        <p:nvGrpSpPr>
          <p:cNvPr id="43" name="Group 42"/>
          <p:cNvGrpSpPr/>
          <p:nvPr/>
        </p:nvGrpSpPr>
        <p:grpSpPr>
          <a:xfrm>
            <a:off x="2585725" y="7262375"/>
            <a:ext cx="2502608" cy="2343750"/>
            <a:chOff x="2585725" y="7419543"/>
            <a:chExt cx="2502608" cy="2343750"/>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725" y="7419543"/>
              <a:ext cx="2502608" cy="2343750"/>
            </a:xfrm>
            <a:prstGeom prst="rect">
              <a:avLst/>
            </a:prstGeom>
            <a:ln>
              <a:noFill/>
            </a:ln>
          </p:spPr>
        </p:pic>
        <p:sp>
          <p:nvSpPr>
            <p:cNvPr id="49" name="Rectangle 48"/>
            <p:cNvSpPr/>
            <p:nvPr/>
          </p:nvSpPr>
          <p:spPr>
            <a:xfrm>
              <a:off x="2667860" y="7673130"/>
              <a:ext cx="2327994" cy="25054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2728903" y="7666400"/>
              <a:ext cx="1479251" cy="276999"/>
            </a:xfrm>
            <a:prstGeom prst="rect">
              <a:avLst/>
            </a:prstGeom>
            <a:noFill/>
            <a:ln>
              <a:noFill/>
            </a:ln>
          </p:spPr>
          <p:txBody>
            <a:bodyPr wrap="none" rtlCol="0" anchor="ctr">
              <a:spAutoFit/>
            </a:bodyPr>
            <a:lstStyle/>
            <a:p>
              <a:r>
                <a:rPr lang="en-US" sz="1200" b="1" dirty="0" smtClean="0">
                  <a:solidFill>
                    <a:schemeClr val="bg1"/>
                  </a:solidFill>
                </a:rPr>
                <a:t>Dinner- Sample Post</a:t>
              </a:r>
              <a:endParaRPr lang="en-US" sz="1200" b="1" dirty="0">
                <a:solidFill>
                  <a:schemeClr val="bg1"/>
                </a:solidFill>
              </a:endParaRPr>
            </a:p>
          </p:txBody>
        </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485" y="7983646"/>
              <a:ext cx="1753366" cy="1550135"/>
            </a:xfrm>
            <a:prstGeom prst="rect">
              <a:avLst/>
            </a:prstGeom>
            <a:ln>
              <a:solidFill>
                <a:srgbClr val="D9D9D9"/>
              </a:solidFill>
            </a:ln>
          </p:spPr>
        </p:pic>
      </p:grpSp>
      <p:grpSp>
        <p:nvGrpSpPr>
          <p:cNvPr id="52" name="Group 51"/>
          <p:cNvGrpSpPr/>
          <p:nvPr/>
        </p:nvGrpSpPr>
        <p:grpSpPr>
          <a:xfrm>
            <a:off x="5128630" y="7262376"/>
            <a:ext cx="2502608" cy="2339706"/>
            <a:chOff x="5128630" y="7419544"/>
            <a:chExt cx="2502608" cy="2339706"/>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630" y="7419544"/>
              <a:ext cx="2502608" cy="2339706"/>
            </a:xfrm>
            <a:prstGeom prst="rect">
              <a:avLst/>
            </a:prstGeom>
          </p:spPr>
        </p:pic>
        <p:sp>
          <p:nvSpPr>
            <p:cNvPr id="54" name="Rectangle 53"/>
            <p:cNvSpPr/>
            <p:nvPr/>
          </p:nvSpPr>
          <p:spPr>
            <a:xfrm>
              <a:off x="5220925" y="7670025"/>
              <a:ext cx="2327994" cy="246659"/>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p:cNvSpPr txBox="1"/>
            <p:nvPr/>
          </p:nvSpPr>
          <p:spPr>
            <a:xfrm>
              <a:off x="5271808" y="7650756"/>
              <a:ext cx="1912575" cy="276999"/>
            </a:xfrm>
            <a:prstGeom prst="rect">
              <a:avLst/>
            </a:prstGeom>
            <a:noFill/>
          </p:spPr>
          <p:txBody>
            <a:bodyPr wrap="none" rtlCol="0" anchor="ctr">
              <a:spAutoFit/>
            </a:bodyPr>
            <a:lstStyle/>
            <a:p>
              <a:r>
                <a:rPr lang="en-US" sz="1200" b="1" dirty="0" smtClean="0">
                  <a:solidFill>
                    <a:schemeClr val="bg1"/>
                  </a:solidFill>
                </a:rPr>
                <a:t>China (Tyson)- Sample Post</a:t>
              </a:r>
              <a:endParaRPr lang="en-US" sz="1200" b="1" dirty="0">
                <a:solidFill>
                  <a:schemeClr val="bg1"/>
                </a:solidFill>
              </a:endParaRP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6756" y="7955492"/>
              <a:ext cx="1466355" cy="1556270"/>
            </a:xfrm>
            <a:prstGeom prst="rect">
              <a:avLst/>
            </a:prstGeom>
            <a:ln>
              <a:solidFill>
                <a:srgbClr val="D9D9D9"/>
              </a:solidFill>
            </a:ln>
          </p:spPr>
        </p:pic>
      </p:grpSp>
      <p:sp>
        <p:nvSpPr>
          <p:cNvPr id="9" name="Slide Number Placeholder 8"/>
          <p:cNvSpPr>
            <a:spLocks noGrp="1"/>
          </p:cNvSpPr>
          <p:nvPr>
            <p:ph type="sldNum" sz="quarter" idx="12"/>
          </p:nvPr>
        </p:nvSpPr>
        <p:spPr/>
        <p:txBody>
          <a:bodyPr/>
          <a:lstStyle/>
          <a:p>
            <a:fld id="{9D17D716-ABF0-F24B-B35D-31D59C670D3B}" type="slidenum">
              <a:rPr lang="en-US" sz="1200" b="1" smtClean="0">
                <a:solidFill>
                  <a:schemeClr val="accent1">
                    <a:lumMod val="50000"/>
                  </a:schemeClr>
                </a:solidFill>
              </a:rPr>
              <a:t>1</a:t>
            </a:fld>
            <a:endParaRPr lang="en-US" sz="1200" b="1" dirty="0">
              <a:solidFill>
                <a:schemeClr val="accent1">
                  <a:lumMod val="50000"/>
                </a:schemeClr>
              </a:solidFill>
            </a:endParaRPr>
          </a:p>
        </p:txBody>
      </p:sp>
      <p:sp>
        <p:nvSpPr>
          <p:cNvPr id="36" name="Rectangle 35"/>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46" name="TextBox 45"/>
          <p:cNvSpPr txBox="1"/>
          <p:nvPr/>
        </p:nvSpPr>
        <p:spPr>
          <a:xfrm>
            <a:off x="1813439" y="28573"/>
            <a:ext cx="4172691" cy="654025"/>
          </a:xfrm>
          <a:prstGeom prst="rect">
            <a:avLst/>
          </a:prstGeom>
          <a:noFill/>
        </p:spPr>
        <p:txBody>
          <a:bodyPr wrap="square" rtlCol="0">
            <a:spAutoFit/>
          </a:bodyPr>
          <a:lstStyle/>
          <a:p>
            <a:r>
              <a:rPr lang="en-US" sz="1400" dirty="0" smtClean="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61" name="Picture 6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sp>
        <p:nvSpPr>
          <p:cNvPr id="33" name="TextBox 32"/>
          <p:cNvSpPr txBox="1"/>
          <p:nvPr/>
        </p:nvSpPr>
        <p:spPr>
          <a:xfrm>
            <a:off x="247139" y="4337304"/>
            <a:ext cx="2313454" cy="307777"/>
          </a:xfrm>
          <a:prstGeom prst="rect">
            <a:avLst/>
          </a:prstGeom>
          <a:noFill/>
        </p:spPr>
        <p:txBody>
          <a:bodyPr wrap="none" rtlCol="0">
            <a:spAutoFit/>
          </a:bodyPr>
          <a:lstStyle/>
          <a:p>
            <a:r>
              <a:rPr lang="en-US" sz="1400" b="1" dirty="0" smtClean="0">
                <a:solidFill>
                  <a:schemeClr val="accent1">
                    <a:lumMod val="50000"/>
                  </a:schemeClr>
                </a:solidFill>
                <a:latin typeface="Lato" charset="0"/>
                <a:ea typeface="Lato" charset="0"/>
                <a:cs typeface="Lato" charset="0"/>
              </a:rPr>
              <a:t>Conversation Visualization</a:t>
            </a:r>
            <a:endParaRPr lang="en-US" sz="1400" b="1" dirty="0">
              <a:solidFill>
                <a:schemeClr val="accent1">
                  <a:lumMod val="50000"/>
                </a:schemeClr>
              </a:solidFill>
              <a:latin typeface="Lato" charset="0"/>
              <a:ea typeface="Lato" charset="0"/>
              <a:cs typeface="Lato" charset="0"/>
            </a:endParaRPr>
          </a:p>
        </p:txBody>
      </p:sp>
    </p:spTree>
    <p:extLst>
      <p:ext uri="{BB962C8B-B14F-4D97-AF65-F5344CB8AC3E}">
        <p14:creationId xmlns:p14="http://schemas.microsoft.com/office/powerpoint/2010/main" val="2137631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0" y="821043"/>
            <a:ext cx="2577822" cy="276999"/>
          </a:xfrm>
          <a:prstGeom prst="rect">
            <a:avLst/>
          </a:prstGeom>
          <a:noFill/>
        </p:spPr>
        <p:txBody>
          <a:bodyPr wrap="none" rtlCol="0" anchor="ctr">
            <a:spAutoFit/>
          </a:bodyPr>
          <a:lstStyle/>
          <a:p>
            <a:r>
              <a:rPr lang="en-US" sz="1200" b="1" dirty="0" smtClean="0">
                <a:solidFill>
                  <a:schemeClr val="bg1"/>
                </a:solidFill>
              </a:rPr>
              <a:t>Animal Welfare Conversation Insights</a:t>
            </a:r>
            <a:endParaRPr lang="en-US" sz="1200" b="1" dirty="0">
              <a:solidFill>
                <a:schemeClr val="bg1"/>
              </a:solidFill>
            </a:endParaRPr>
          </a:p>
        </p:txBody>
      </p:sp>
      <p:sp>
        <p:nvSpPr>
          <p:cNvPr id="76" name="Terminator 75"/>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7" y="3539881"/>
            <a:ext cx="7627993" cy="3207447"/>
          </a:xfrm>
          <a:prstGeom prst="rect">
            <a:avLst/>
          </a:prstGeom>
        </p:spPr>
      </p:pic>
      <p:sp>
        <p:nvSpPr>
          <p:cNvPr id="82" name="Rectangle 81"/>
          <p:cNvSpPr/>
          <p:nvPr/>
        </p:nvSpPr>
        <p:spPr>
          <a:xfrm>
            <a:off x="235852" y="3877634"/>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TextBox 82"/>
          <p:cNvSpPr txBox="1"/>
          <p:nvPr/>
        </p:nvSpPr>
        <p:spPr>
          <a:xfrm>
            <a:off x="305160" y="3889194"/>
            <a:ext cx="1121525" cy="276999"/>
          </a:xfrm>
          <a:prstGeom prst="rect">
            <a:avLst/>
          </a:prstGeom>
          <a:noFill/>
        </p:spPr>
        <p:txBody>
          <a:bodyPr wrap="none" rtlCol="0" anchor="ctr">
            <a:spAutoFit/>
          </a:bodyPr>
          <a:lstStyle/>
          <a:p>
            <a:r>
              <a:rPr lang="en-US" sz="1200" b="1" dirty="0" smtClean="0">
                <a:solidFill>
                  <a:schemeClr val="bg1"/>
                </a:solidFill>
              </a:rPr>
              <a:t>Brand Analysis</a:t>
            </a:r>
            <a:endParaRPr lang="en-US" sz="1200" b="1" dirty="0">
              <a:solidFill>
                <a:schemeClr val="bg1"/>
              </a:solidFill>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38" y="4265278"/>
            <a:ext cx="2211364" cy="2117264"/>
          </a:xfrm>
          <a:prstGeom prst="rect">
            <a:avLst/>
          </a:prstGeom>
        </p:spPr>
      </p:pic>
      <p:sp>
        <p:nvSpPr>
          <p:cNvPr id="85" name="TextBox 84"/>
          <p:cNvSpPr txBox="1"/>
          <p:nvPr/>
        </p:nvSpPr>
        <p:spPr>
          <a:xfrm>
            <a:off x="2525146" y="4235394"/>
            <a:ext cx="4890187" cy="2431435"/>
          </a:xfrm>
          <a:prstGeom prst="rect">
            <a:avLst/>
          </a:prstGeom>
          <a:noFill/>
        </p:spPr>
        <p:txBody>
          <a:bodyPr wrap="square" rtlCol="0">
            <a:spAutoFit/>
          </a:bodyPr>
          <a:lstStyle/>
          <a:p>
            <a:pPr marL="171450" indent="-171450">
              <a:buFont typeface="Wingdings" charset="2"/>
              <a:buChar char="ü"/>
            </a:pPr>
            <a:r>
              <a:rPr lang="en-US" sz="1200" b="1" dirty="0">
                <a:solidFill>
                  <a:schemeClr val="tx1">
                    <a:lumMod val="50000"/>
                    <a:lumOff val="50000"/>
                  </a:schemeClr>
                </a:solidFill>
              </a:rPr>
              <a:t>A large portion of the conversation surrounding Tyson </a:t>
            </a:r>
            <a:r>
              <a:rPr lang="en-US" sz="1200" b="1" dirty="0" smtClean="0">
                <a:solidFill>
                  <a:schemeClr val="tx1">
                    <a:lumMod val="50000"/>
                    <a:lumOff val="50000"/>
                  </a:schemeClr>
                </a:solidFill>
              </a:rPr>
              <a:t>came from </a:t>
            </a:r>
            <a:r>
              <a:rPr lang="en-US" sz="1200" b="1" dirty="0">
                <a:solidFill>
                  <a:schemeClr val="tx1">
                    <a:lumMod val="50000"/>
                    <a:lumOff val="50000"/>
                  </a:schemeClr>
                </a:solidFill>
              </a:rPr>
              <a:t>influencers talking about </a:t>
            </a:r>
            <a:r>
              <a:rPr lang="en-US" sz="1200" b="1" dirty="0" smtClean="0">
                <a:solidFill>
                  <a:schemeClr val="tx1">
                    <a:lumMod val="50000"/>
                    <a:lumOff val="50000"/>
                  </a:schemeClr>
                </a:solidFill>
              </a:rPr>
              <a:t>“Tyson </a:t>
            </a:r>
            <a:r>
              <a:rPr lang="en-US" sz="1200" b="1" dirty="0">
                <a:solidFill>
                  <a:schemeClr val="tx1">
                    <a:lumMod val="50000"/>
                    <a:lumOff val="50000"/>
                  </a:schemeClr>
                </a:solidFill>
              </a:rPr>
              <a:t>Chicken Nuggets</a:t>
            </a:r>
            <a:r>
              <a:rPr lang="en-US" sz="1200" b="1" dirty="0" smtClean="0">
                <a:solidFill>
                  <a:schemeClr val="tx1">
                    <a:lumMod val="50000"/>
                    <a:lumOff val="50000"/>
                  </a:schemeClr>
                </a:solidFill>
              </a:rPr>
              <a:t>”. </a:t>
            </a:r>
          </a:p>
          <a:p>
            <a:pPr marL="457977" lvl="1" indent="-171450">
              <a:buFont typeface="Wingdings" charset="2"/>
              <a:buChar char="ü"/>
            </a:pPr>
            <a:r>
              <a:rPr lang="en-US" sz="1200" b="1" dirty="0" smtClean="0">
                <a:solidFill>
                  <a:schemeClr val="tx1">
                    <a:lumMod val="50000"/>
                    <a:lumOff val="50000"/>
                  </a:schemeClr>
                </a:solidFill>
              </a:rPr>
              <a:t>Tyson </a:t>
            </a:r>
            <a:r>
              <a:rPr lang="en-US" sz="1200" b="1" dirty="0">
                <a:solidFill>
                  <a:schemeClr val="tx1">
                    <a:lumMod val="50000"/>
                    <a:lumOff val="50000"/>
                  </a:schemeClr>
                </a:solidFill>
              </a:rPr>
              <a:t>Foods also under-indexed on positive sentiment, decreasing 7% to 60% </a:t>
            </a:r>
            <a:r>
              <a:rPr lang="en-US" sz="1200" b="1" dirty="0" smtClean="0">
                <a:solidFill>
                  <a:schemeClr val="tx1">
                    <a:lumMod val="50000"/>
                    <a:lumOff val="50000"/>
                  </a:schemeClr>
                </a:solidFill>
              </a:rPr>
              <a:t>relative to the </a:t>
            </a:r>
            <a:r>
              <a:rPr lang="en-US" sz="1200" b="1" dirty="0">
                <a:solidFill>
                  <a:schemeClr val="tx1">
                    <a:lumMod val="50000"/>
                    <a:lumOff val="50000"/>
                  </a:schemeClr>
                </a:solidFill>
              </a:rPr>
              <a:t>industry average of 67%. </a:t>
            </a:r>
            <a:endParaRPr lang="en-US" sz="1200" b="1" dirty="0" smtClean="0">
              <a:solidFill>
                <a:schemeClr val="tx1">
                  <a:lumMod val="50000"/>
                  <a:lumOff val="50000"/>
                </a:schemeClr>
              </a:solidFill>
            </a:endParaRP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a:solidFill>
                  <a:schemeClr val="tx1">
                    <a:lumMod val="50000"/>
                    <a:lumOff val="50000"/>
                  </a:schemeClr>
                </a:solidFill>
              </a:rPr>
              <a:t>Perdue Farms was largely associated with the word "free" because consumers interacted with and shared coupons on </a:t>
            </a:r>
            <a:r>
              <a:rPr lang="en-US" sz="1200" b="1" dirty="0" smtClean="0">
                <a:solidFill>
                  <a:schemeClr val="tx1">
                    <a:lumMod val="50000"/>
                    <a:lumOff val="50000"/>
                  </a:schemeClr>
                </a:solidFill>
              </a:rPr>
              <a:t>Facebook</a:t>
            </a:r>
          </a:p>
          <a:p>
            <a:pPr marL="171450" indent="-171450">
              <a:buFont typeface="Wingdings" charset="2"/>
              <a:buChar char="ü"/>
            </a:pPr>
            <a:r>
              <a:rPr lang="en-US" sz="1200" b="1" dirty="0" smtClean="0">
                <a:solidFill>
                  <a:schemeClr val="tx1">
                    <a:lumMod val="50000"/>
                    <a:lumOff val="50000"/>
                  </a:schemeClr>
                </a:solidFill>
              </a:rPr>
              <a:t>Influencers </a:t>
            </a:r>
            <a:r>
              <a:rPr lang="en-US" sz="1200" b="1" dirty="0">
                <a:solidFill>
                  <a:schemeClr val="tx1">
                    <a:lumMod val="50000"/>
                    <a:lumOff val="50000"/>
                  </a:schemeClr>
                </a:solidFill>
              </a:rPr>
              <a:t>were most motivated to buy Perdue Farms chicken because of it's color and affordable cost</a:t>
            </a:r>
            <a:endParaRPr lang="en-US" sz="1200" b="1" dirty="0" smtClean="0">
              <a:solidFill>
                <a:schemeClr val="tx1">
                  <a:lumMod val="50000"/>
                  <a:lumOff val="50000"/>
                </a:schemeClr>
              </a:solidFill>
            </a:endParaRP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smtClean="0">
                <a:solidFill>
                  <a:schemeClr val="tx1">
                    <a:lumMod val="50000"/>
                    <a:lumOff val="50000"/>
                  </a:schemeClr>
                </a:solidFill>
              </a:rPr>
              <a:t>Sanderson Farms made up 1% of the conversation</a:t>
            </a:r>
          </a:p>
          <a:p>
            <a:pPr marL="457977" lvl="1" indent="-171450">
              <a:buFont typeface="Wingdings" charset="2"/>
              <a:buChar char="ü"/>
            </a:pPr>
            <a:r>
              <a:rPr lang="en-US" sz="1200" b="1" dirty="0" smtClean="0">
                <a:solidFill>
                  <a:schemeClr val="tx1">
                    <a:lumMod val="50000"/>
                    <a:lumOff val="50000"/>
                  </a:schemeClr>
                </a:solidFill>
              </a:rPr>
              <a:t>The majority of Sanderson’s share came from a specific link: </a:t>
            </a:r>
            <a:r>
              <a:rPr lang="en-US" sz="1200" b="1" dirty="0">
                <a:solidFill>
                  <a:schemeClr val="tx1">
                    <a:lumMod val="50000"/>
                    <a:lumOff val="50000"/>
                  </a:schemeClr>
                </a:solidFill>
                <a:hlinkClick r:id="rId4"/>
              </a:rPr>
              <a:t>http://www.sandersonfarms.com/store-finder</a:t>
            </a:r>
            <a:r>
              <a:rPr lang="en-US" sz="1200" b="1" dirty="0" smtClean="0">
                <a:solidFill>
                  <a:schemeClr val="tx1">
                    <a:lumMod val="50000"/>
                    <a:lumOff val="50000"/>
                  </a:schemeClr>
                </a:solidFill>
                <a:hlinkClick r:id="rId4"/>
              </a:rPr>
              <a:t>/</a:t>
            </a:r>
            <a:endParaRPr lang="en-US" sz="1200" b="1" dirty="0" smtClean="0">
              <a:solidFill>
                <a:schemeClr val="tx1">
                  <a:lumMod val="50000"/>
                  <a:lumOff val="50000"/>
                </a:schemeClr>
              </a:solidFill>
            </a:endParaRPr>
          </a:p>
          <a:p>
            <a:pPr marL="171450" indent="-171450">
              <a:buFont typeface="Wingdings" charset="2"/>
              <a:buChar char="ü"/>
            </a:pPr>
            <a:endParaRPr lang="en-US" sz="1200" b="1" dirty="0">
              <a:solidFill>
                <a:schemeClr val="tx1">
                  <a:lumMod val="50000"/>
                  <a:lumOff val="50000"/>
                </a:schemeClr>
              </a:solidFill>
            </a:endParaRPr>
          </a:p>
        </p:txBody>
      </p:sp>
      <p:sp>
        <p:nvSpPr>
          <p:cNvPr id="31" name="Rectangle 30"/>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9" name="TextBox 38"/>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1" y="915897"/>
            <a:ext cx="7627993" cy="3019039"/>
          </a:xfrm>
          <a:prstGeom prst="rect">
            <a:avLst/>
          </a:prstGeom>
        </p:spPr>
      </p:pic>
      <p:sp>
        <p:nvSpPr>
          <p:cNvPr id="46" name="Rectangle 45"/>
          <p:cNvSpPr/>
          <p:nvPr/>
        </p:nvSpPr>
        <p:spPr>
          <a:xfrm>
            <a:off x="234218" y="1253650"/>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303526" y="1265210"/>
            <a:ext cx="885179" cy="276999"/>
          </a:xfrm>
          <a:prstGeom prst="rect">
            <a:avLst/>
          </a:prstGeom>
          <a:noFill/>
        </p:spPr>
        <p:txBody>
          <a:bodyPr wrap="none" rtlCol="0" anchor="ctr">
            <a:spAutoFit/>
          </a:bodyPr>
          <a:lstStyle/>
          <a:p>
            <a:r>
              <a:rPr lang="en-US" sz="1200" b="1" dirty="0" smtClean="0">
                <a:solidFill>
                  <a:schemeClr val="bg1"/>
                </a:solidFill>
              </a:rPr>
              <a:t>Top 5 Links</a:t>
            </a:r>
          </a:p>
        </p:txBody>
      </p:sp>
      <p:sp>
        <p:nvSpPr>
          <p:cNvPr id="48" name="Rectangle 47"/>
          <p:cNvSpPr/>
          <p:nvPr/>
        </p:nvSpPr>
        <p:spPr>
          <a:xfrm>
            <a:off x="234218" y="1618155"/>
            <a:ext cx="7064494" cy="369332"/>
          </a:xfrm>
          <a:prstGeom prst="rect">
            <a:avLst/>
          </a:prstGeom>
        </p:spPr>
        <p:txBody>
          <a:bodyPr wrap="square">
            <a:spAutoFit/>
          </a:bodyPr>
          <a:lstStyle/>
          <a:p>
            <a:r>
              <a:rPr lang="en-US" sz="900" dirty="0" smtClean="0">
                <a:solidFill>
                  <a:schemeClr val="tx1">
                    <a:lumMod val="50000"/>
                    <a:lumOff val="50000"/>
                  </a:schemeClr>
                </a:solidFill>
              </a:rPr>
              <a:t>None of the links were posted more than 100 times, but 75% of the interactions associated with the links were </a:t>
            </a:r>
            <a:r>
              <a:rPr lang="en-US" sz="900" dirty="0" err="1" smtClean="0">
                <a:solidFill>
                  <a:schemeClr val="tx1">
                    <a:lumMod val="50000"/>
                    <a:lumOff val="50000"/>
                  </a:schemeClr>
                </a:solidFill>
              </a:rPr>
              <a:t>reshares</a:t>
            </a:r>
            <a:r>
              <a:rPr lang="en-US" sz="900" dirty="0" smtClean="0">
                <a:solidFill>
                  <a:schemeClr val="tx1">
                    <a:lumMod val="50000"/>
                    <a:lumOff val="50000"/>
                  </a:schemeClr>
                </a:solidFill>
              </a:rPr>
              <a:t>, signaling that each article snowballed within Facebook as opposed to consumers reading the article elsewhere and feeling compelled to share it with friends on Facebook.</a:t>
            </a:r>
            <a:endParaRPr lang="en-US" sz="900" dirty="0">
              <a:solidFill>
                <a:schemeClr val="tx1">
                  <a:lumMod val="50000"/>
                  <a:lumOff val="50000"/>
                </a:schemeClr>
              </a:solidFill>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500" y="2090360"/>
            <a:ext cx="1805218" cy="1521238"/>
          </a:xfrm>
          <a:prstGeom prst="rect">
            <a:avLst/>
          </a:prstGeom>
          <a:ln w="3175" cmpd="sng">
            <a:solidFill>
              <a:srgbClr val="D9D9D9"/>
            </a:solidFill>
          </a:ln>
        </p:spPr>
      </p:pic>
      <p:sp>
        <p:nvSpPr>
          <p:cNvPr id="52" name="Rectangle 51"/>
          <p:cNvSpPr/>
          <p:nvPr/>
        </p:nvSpPr>
        <p:spPr>
          <a:xfrm>
            <a:off x="403870" y="1981559"/>
            <a:ext cx="2945542" cy="1600438"/>
          </a:xfrm>
          <a:prstGeom prst="rect">
            <a:avLst/>
          </a:prstGeom>
        </p:spPr>
        <p:txBody>
          <a:bodyPr wrap="square">
            <a:spAutoFit/>
          </a:bodyPr>
          <a:lstStyle/>
          <a:p>
            <a:r>
              <a:rPr lang="en-US" sz="1400" b="1" dirty="0">
                <a:solidFill>
                  <a:srgbClr val="7F7F7F"/>
                </a:solidFill>
              </a:rPr>
              <a:t>4</a:t>
            </a:r>
            <a:r>
              <a:rPr lang="en-US" sz="1400" b="1" dirty="0" smtClean="0">
                <a:solidFill>
                  <a:srgbClr val="7F7F7F"/>
                </a:solidFill>
              </a:rPr>
              <a:t>7%</a:t>
            </a:r>
            <a:r>
              <a:rPr lang="en-US" sz="1100" b="1" dirty="0" smtClean="0">
                <a:solidFill>
                  <a:srgbClr val="7F7F7F"/>
                </a:solidFill>
              </a:rPr>
              <a:t> - </a:t>
            </a:r>
            <a:r>
              <a:rPr lang="en-US" sz="1100" b="1" dirty="0" smtClean="0">
                <a:solidFill>
                  <a:srgbClr val="7F7F7F"/>
                </a:solidFill>
                <a:hlinkClick r:id="rId8"/>
              </a:rPr>
              <a:t>Bernie Sanders: Organic Farming</a:t>
            </a:r>
            <a:endParaRPr lang="en-US" sz="1100" b="1" dirty="0">
              <a:solidFill>
                <a:srgbClr val="7F7F7F"/>
              </a:solidFill>
            </a:endParaRPr>
          </a:p>
          <a:p>
            <a:endParaRPr lang="en-US" sz="700" b="1" dirty="0" smtClean="0">
              <a:solidFill>
                <a:srgbClr val="7F7F7F"/>
              </a:solidFill>
              <a:hlinkClick r:id="rId9"/>
            </a:endParaRPr>
          </a:p>
          <a:p>
            <a:r>
              <a:rPr lang="en-US" sz="1400" b="1" dirty="0" smtClean="0">
                <a:solidFill>
                  <a:srgbClr val="7F7F7F"/>
                </a:solidFill>
              </a:rPr>
              <a:t>18%</a:t>
            </a:r>
            <a:r>
              <a:rPr lang="en-US" sz="1100" b="1" dirty="0" smtClean="0">
                <a:solidFill>
                  <a:srgbClr val="7F7F7F"/>
                </a:solidFill>
              </a:rPr>
              <a:t> - </a:t>
            </a:r>
            <a:r>
              <a:rPr lang="en-US" sz="1100" b="1" dirty="0" smtClean="0">
                <a:solidFill>
                  <a:srgbClr val="7F7F7F"/>
                </a:solidFill>
                <a:hlinkClick r:id="rId10"/>
              </a:rPr>
              <a:t>Pinterest: Animal Matters</a:t>
            </a:r>
            <a:endParaRPr lang="en-US" sz="1100" b="1" dirty="0">
              <a:solidFill>
                <a:srgbClr val="7F7F7F"/>
              </a:solidFill>
            </a:endParaRPr>
          </a:p>
          <a:p>
            <a:endParaRPr lang="en-US" sz="700" b="1" dirty="0">
              <a:solidFill>
                <a:srgbClr val="7F7F7F"/>
              </a:solidFill>
              <a:hlinkClick r:id="rId9"/>
            </a:endParaRPr>
          </a:p>
          <a:p>
            <a:r>
              <a:rPr lang="en-US" sz="1400" b="1" dirty="0" smtClean="0">
                <a:solidFill>
                  <a:srgbClr val="7F7F7F"/>
                </a:solidFill>
              </a:rPr>
              <a:t>13% - </a:t>
            </a:r>
            <a:r>
              <a:rPr lang="en-US" sz="1100" b="1" dirty="0" smtClean="0">
                <a:solidFill>
                  <a:srgbClr val="7F7F7F"/>
                </a:solidFill>
                <a:hlinkClick r:id="rId11"/>
              </a:rPr>
              <a:t>250 Dogs Rescued from Slaughter</a:t>
            </a:r>
            <a:endParaRPr lang="en-US" sz="1100" b="1" dirty="0">
              <a:solidFill>
                <a:srgbClr val="7F7F7F"/>
              </a:solidFill>
            </a:endParaRPr>
          </a:p>
          <a:p>
            <a:endParaRPr lang="en-US" sz="700" b="1" dirty="0" smtClean="0">
              <a:solidFill>
                <a:srgbClr val="7F7F7F"/>
              </a:solidFill>
            </a:endParaRPr>
          </a:p>
          <a:p>
            <a:r>
              <a:rPr lang="en-US" sz="1400" b="1" dirty="0" smtClean="0">
                <a:solidFill>
                  <a:srgbClr val="7F7F7F"/>
                </a:solidFill>
              </a:rPr>
              <a:t>11% </a:t>
            </a:r>
            <a:r>
              <a:rPr lang="en-US" sz="1100" b="1" dirty="0" smtClean="0">
                <a:solidFill>
                  <a:srgbClr val="7F7F7F"/>
                </a:solidFill>
              </a:rPr>
              <a:t>- </a:t>
            </a:r>
            <a:r>
              <a:rPr lang="en-US" sz="1100" b="1" dirty="0" smtClean="0">
                <a:solidFill>
                  <a:srgbClr val="7F7F7F"/>
                </a:solidFill>
                <a:hlinkClick r:id="rId12"/>
              </a:rPr>
              <a:t>MFA Blog: School Diciplines Teacher</a:t>
            </a:r>
            <a:endParaRPr lang="en-US" sz="1100" b="1" dirty="0" smtClean="0">
              <a:solidFill>
                <a:srgbClr val="7F7F7F"/>
              </a:solidFill>
            </a:endParaRPr>
          </a:p>
          <a:p>
            <a:endParaRPr lang="en-US" sz="700" i="1" dirty="0" smtClean="0">
              <a:solidFill>
                <a:srgbClr val="7F7F7F"/>
              </a:solidFill>
            </a:endParaRPr>
          </a:p>
          <a:p>
            <a:r>
              <a:rPr lang="en-US" sz="1400" b="1" dirty="0" smtClean="0">
                <a:solidFill>
                  <a:srgbClr val="7F7F7F"/>
                </a:solidFill>
              </a:rPr>
              <a:t>11% </a:t>
            </a:r>
            <a:r>
              <a:rPr lang="en-US" sz="1100" b="1" dirty="0" smtClean="0">
                <a:solidFill>
                  <a:srgbClr val="7F7F7F"/>
                </a:solidFill>
              </a:rPr>
              <a:t>- </a:t>
            </a:r>
            <a:r>
              <a:rPr lang="en-US" sz="1100" b="1" dirty="0" smtClean="0">
                <a:solidFill>
                  <a:srgbClr val="7F7F7F"/>
                </a:solidFill>
                <a:hlinkClick r:id="rId13"/>
              </a:rPr>
              <a:t>Animal Welfare Petitions</a:t>
            </a:r>
            <a:endParaRPr lang="en-US" sz="1100" i="1" dirty="0" smtClean="0">
              <a:solidFill>
                <a:srgbClr val="7F7F7F"/>
              </a:solidFill>
            </a:endParaRPr>
          </a:p>
        </p:txBody>
      </p:sp>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86995" y="2090360"/>
            <a:ext cx="1824415" cy="1521238"/>
          </a:xfrm>
          <a:prstGeom prst="rect">
            <a:avLst/>
          </a:prstGeom>
          <a:ln>
            <a:solidFill>
              <a:srgbClr val="D9D9D9"/>
            </a:solidFill>
          </a:ln>
        </p:spPr>
      </p:pic>
      <p:sp>
        <p:nvSpPr>
          <p:cNvPr id="33" name="Rectangle 32"/>
          <p:cNvSpPr/>
          <p:nvPr/>
        </p:nvSpPr>
        <p:spPr>
          <a:xfrm>
            <a:off x="201709" y="6621780"/>
            <a:ext cx="7331920" cy="3259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5221" y="6621780"/>
            <a:ext cx="2621230" cy="307777"/>
          </a:xfrm>
          <a:prstGeom prst="rect">
            <a:avLst/>
          </a:prstGeom>
          <a:noFill/>
        </p:spPr>
        <p:txBody>
          <a:bodyPr wrap="none" rtlCol="0">
            <a:spAutoFit/>
          </a:bodyPr>
          <a:lstStyle/>
          <a:p>
            <a:r>
              <a:rPr lang="en-US" sz="1400" b="1" dirty="0" smtClean="0">
                <a:solidFill>
                  <a:schemeClr val="bg1"/>
                </a:solidFill>
                <a:latin typeface="Lato" charset="0"/>
                <a:ea typeface="Lato" charset="0"/>
                <a:cs typeface="Lato" charset="0"/>
              </a:rPr>
              <a:t>Industry Conversation Insights</a:t>
            </a:r>
            <a:endParaRPr lang="en-US" sz="1400" b="1" dirty="0">
              <a:solidFill>
                <a:schemeClr val="bg1"/>
              </a:solidFill>
              <a:latin typeface="Lato" charset="0"/>
              <a:ea typeface="Lato" charset="0"/>
              <a:cs typeface="Lato" charset="0"/>
            </a:endParaRPr>
          </a:p>
        </p:txBody>
      </p:sp>
      <p:sp>
        <p:nvSpPr>
          <p:cNvPr id="35" name="TextBox 34"/>
          <p:cNvSpPr txBox="1"/>
          <p:nvPr/>
        </p:nvSpPr>
        <p:spPr>
          <a:xfrm>
            <a:off x="201709" y="6965592"/>
            <a:ext cx="7128275" cy="1204625"/>
          </a:xfrm>
          <a:prstGeom prst="rect">
            <a:avLst/>
          </a:prstGeom>
          <a:noFill/>
        </p:spPr>
        <p:txBody>
          <a:bodyPr wrap="square" rtlCol="0">
            <a:spAutoFit/>
          </a:bodyPr>
          <a:lstStyle/>
          <a:p>
            <a:r>
              <a:rPr lang="en-US" sz="1000" b="1" dirty="0" smtClean="0">
                <a:solidFill>
                  <a:schemeClr val="accent1">
                    <a:lumMod val="50000"/>
                  </a:schemeClr>
                </a:solidFill>
              </a:rPr>
              <a:t>Daily Volume</a:t>
            </a:r>
            <a:r>
              <a:rPr lang="en-US" sz="1000" dirty="0">
                <a:solidFill>
                  <a:schemeClr val="accent1">
                    <a:lumMod val="50000"/>
                  </a:schemeClr>
                </a:solidFill>
              </a:rPr>
              <a:t>: </a:t>
            </a:r>
            <a:r>
              <a:rPr lang="en-US" sz="1000" dirty="0" smtClean="0">
                <a:solidFill>
                  <a:schemeClr val="accent1">
                    <a:lumMod val="50000"/>
                  </a:schemeClr>
                </a:solidFill>
              </a:rPr>
              <a:t>Unlike the chicken manufacturing industry, weekends were more popular for the Animal Welfare discussion</a:t>
            </a:r>
          </a:p>
          <a:p>
            <a:endParaRPr lang="en-US" sz="600" b="1" dirty="0" smtClean="0">
              <a:solidFill>
                <a:schemeClr val="accent1">
                  <a:lumMod val="50000"/>
                </a:schemeClr>
              </a:solidFill>
            </a:endParaRPr>
          </a:p>
          <a:p>
            <a:r>
              <a:rPr lang="en-US" sz="1000" b="1" dirty="0" smtClean="0">
                <a:solidFill>
                  <a:schemeClr val="accent1">
                    <a:lumMod val="50000"/>
                  </a:schemeClr>
                </a:solidFill>
              </a:rPr>
              <a:t>Hourly Volume</a:t>
            </a:r>
            <a:r>
              <a:rPr lang="en-US" sz="1000" dirty="0" smtClean="0">
                <a:solidFill>
                  <a:schemeClr val="accent1">
                    <a:lumMod val="50000"/>
                  </a:schemeClr>
                </a:solidFill>
              </a:rPr>
              <a:t>: The conversation typically peaked in the early morning</a:t>
            </a:r>
          </a:p>
          <a:p>
            <a:endParaRPr lang="en-US" sz="600" b="1" dirty="0" smtClean="0">
              <a:solidFill>
                <a:schemeClr val="accent1">
                  <a:lumMod val="50000"/>
                </a:schemeClr>
              </a:solidFill>
            </a:endParaRPr>
          </a:p>
          <a:p>
            <a:r>
              <a:rPr lang="en-US" sz="1000" b="1" dirty="0" smtClean="0">
                <a:solidFill>
                  <a:schemeClr val="accent1">
                    <a:lumMod val="50000"/>
                  </a:schemeClr>
                </a:solidFill>
              </a:rPr>
              <a:t>Peak on April 28</a:t>
            </a:r>
            <a:r>
              <a:rPr lang="en-US" sz="1000" b="1" baseline="30000" dirty="0" smtClean="0">
                <a:solidFill>
                  <a:schemeClr val="accent1">
                    <a:lumMod val="50000"/>
                  </a:schemeClr>
                </a:solidFill>
              </a:rPr>
              <a:t>th</a:t>
            </a:r>
            <a:r>
              <a:rPr lang="en-US" sz="1000" dirty="0" smtClean="0">
                <a:solidFill>
                  <a:schemeClr val="accent1">
                    <a:lumMod val="50000"/>
                  </a:schemeClr>
                </a:solidFill>
              </a:rPr>
              <a:t>: The largest peak in conversation was on April 28</a:t>
            </a:r>
            <a:r>
              <a:rPr lang="en-US" sz="1000" baseline="30000" dirty="0" smtClean="0">
                <a:solidFill>
                  <a:schemeClr val="accent1">
                    <a:lumMod val="50000"/>
                  </a:schemeClr>
                </a:solidFill>
              </a:rPr>
              <a:t>th</a:t>
            </a:r>
            <a:r>
              <a:rPr lang="en-US" sz="1000" dirty="0" smtClean="0">
                <a:solidFill>
                  <a:schemeClr val="accent1">
                    <a:lumMod val="50000"/>
                  </a:schemeClr>
                </a:solidFill>
              </a:rPr>
              <a:t> due to an over-index of </a:t>
            </a:r>
            <a:r>
              <a:rPr lang="en-US" sz="1000" dirty="0" err="1">
                <a:solidFill>
                  <a:schemeClr val="accent1">
                    <a:lumMod val="50000"/>
                  </a:schemeClr>
                </a:solidFill>
              </a:rPr>
              <a:t>f</a:t>
            </a:r>
            <a:r>
              <a:rPr lang="en-US" sz="1000" dirty="0" err="1" smtClean="0">
                <a:solidFill>
                  <a:schemeClr val="accent1">
                    <a:lumMod val="50000"/>
                  </a:schemeClr>
                </a:solidFill>
              </a:rPr>
              <a:t>ois</a:t>
            </a:r>
            <a:r>
              <a:rPr lang="en-US" sz="1000" dirty="0" smtClean="0">
                <a:solidFill>
                  <a:schemeClr val="accent1">
                    <a:lumMod val="50000"/>
                  </a:schemeClr>
                </a:solidFill>
              </a:rPr>
              <a:t> </a:t>
            </a:r>
            <a:r>
              <a:rPr lang="en-US" sz="1000" dirty="0" err="1" smtClean="0">
                <a:solidFill>
                  <a:schemeClr val="accent1">
                    <a:lumMod val="50000"/>
                  </a:schemeClr>
                </a:solidFill>
              </a:rPr>
              <a:t>gras</a:t>
            </a:r>
            <a:r>
              <a:rPr lang="en-US" sz="1000" dirty="0" smtClean="0">
                <a:solidFill>
                  <a:schemeClr val="accent1">
                    <a:lumMod val="50000"/>
                  </a:schemeClr>
                </a:solidFill>
              </a:rPr>
              <a:t> conversation coming from England. One particular piece of content was likely the cause of the surge in conversation based on an over-index of engagements.</a:t>
            </a:r>
            <a:endParaRPr lang="en-US" sz="500" dirty="0" smtClean="0">
              <a:solidFill>
                <a:schemeClr val="accent1">
                  <a:lumMod val="50000"/>
                </a:schemeClr>
              </a:solidFill>
            </a:endParaRPr>
          </a:p>
          <a:p>
            <a:endParaRPr lang="en-US" sz="900" dirty="0">
              <a:solidFill>
                <a:schemeClr val="accent1">
                  <a:lumMod val="50000"/>
                </a:schemeClr>
              </a:solidFill>
            </a:endParaRPr>
          </a:p>
          <a:p>
            <a:endParaRPr lang="en-US" dirty="0"/>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870" y="7883000"/>
            <a:ext cx="6894842" cy="1719662"/>
          </a:xfrm>
          <a:prstGeom prst="rect">
            <a:avLst/>
          </a:prstGeom>
        </p:spPr>
      </p:pic>
      <p:sp>
        <p:nvSpPr>
          <p:cNvPr id="36" name="TextBox 35"/>
          <p:cNvSpPr txBox="1"/>
          <p:nvPr/>
        </p:nvSpPr>
        <p:spPr>
          <a:xfrm>
            <a:off x="2166649" y="8043364"/>
            <a:ext cx="3369283" cy="769441"/>
          </a:xfrm>
          <a:prstGeom prst="rect">
            <a:avLst/>
          </a:prstGeom>
          <a:noFill/>
        </p:spPr>
        <p:txBody>
          <a:bodyPr wrap="square" rtlCol="0">
            <a:spAutoFit/>
          </a:bodyPr>
          <a:lstStyle/>
          <a:p>
            <a:pPr algn="ctr"/>
            <a:r>
              <a:rPr lang="en-US" sz="2400" b="1" dirty="0" smtClean="0">
                <a:solidFill>
                  <a:schemeClr val="accent1">
                    <a:lumMod val="50000"/>
                  </a:schemeClr>
                </a:solidFill>
              </a:rPr>
              <a:t>372,400</a:t>
            </a:r>
          </a:p>
          <a:p>
            <a:pPr algn="ctr"/>
            <a:r>
              <a:rPr lang="en-US" sz="2000" b="1" dirty="0" smtClean="0">
                <a:solidFill>
                  <a:schemeClr val="accent1">
                    <a:lumMod val="50000"/>
                  </a:schemeClr>
                </a:solidFill>
              </a:rPr>
              <a:t>Total Interactions</a:t>
            </a:r>
          </a:p>
        </p:txBody>
      </p:sp>
    </p:spTree>
    <p:extLst>
      <p:ext uri="{BB962C8B-B14F-4D97-AF65-F5344CB8AC3E}">
        <p14:creationId xmlns:p14="http://schemas.microsoft.com/office/powerpoint/2010/main" val="2038650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3</a:t>
            </a:fld>
            <a:endParaRPr lang="en-US"/>
          </a:p>
        </p:txBody>
      </p:sp>
      <p:sp>
        <p:nvSpPr>
          <p:cNvPr id="44" name="Rectangle 4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0" y="821043"/>
            <a:ext cx="3132589" cy="276999"/>
          </a:xfrm>
          <a:prstGeom prst="rect">
            <a:avLst/>
          </a:prstGeom>
          <a:noFill/>
        </p:spPr>
        <p:txBody>
          <a:bodyPr wrap="none" rtlCol="0" anchor="ctr">
            <a:spAutoFit/>
          </a:bodyPr>
          <a:lstStyle/>
          <a:p>
            <a:r>
              <a:rPr lang="en-US" sz="1200" b="1" dirty="0">
                <a:solidFill>
                  <a:schemeClr val="bg1"/>
                </a:solidFill>
              </a:rPr>
              <a:t>Animal </a:t>
            </a:r>
            <a:r>
              <a:rPr lang="en-US" sz="1200" b="1" dirty="0" smtClean="0">
                <a:solidFill>
                  <a:schemeClr val="bg1"/>
                </a:solidFill>
              </a:rPr>
              <a:t>Welfare Custom Conversation Insights</a:t>
            </a:r>
            <a:endParaRPr lang="en-US" sz="1200" b="1" dirty="0">
              <a:solidFill>
                <a:schemeClr val="bg1"/>
              </a:solidFill>
            </a:endParaRPr>
          </a:p>
        </p:txBody>
      </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649" y="3684955"/>
            <a:ext cx="3722348" cy="3123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74" y="927528"/>
            <a:ext cx="3722348" cy="3123425"/>
          </a:xfrm>
          <a:prstGeom prst="rect">
            <a:avLst/>
          </a:prstGeom>
        </p:spPr>
      </p:pic>
      <p:sp>
        <p:nvSpPr>
          <p:cNvPr id="30" name="Terminator 29"/>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3692045"/>
            <a:ext cx="3722348" cy="3123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929198"/>
            <a:ext cx="3722348" cy="3123425"/>
          </a:xfrm>
          <a:prstGeom prst="rect">
            <a:avLst/>
          </a:prstGeom>
        </p:spPr>
      </p:pic>
      <p:sp>
        <p:nvSpPr>
          <p:cNvPr id="81" name="Rectangle 80"/>
          <p:cNvSpPr/>
          <p:nvPr/>
        </p:nvSpPr>
        <p:spPr>
          <a:xfrm>
            <a:off x="255415" y="403184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331098" y="4033259"/>
            <a:ext cx="1935851" cy="276999"/>
          </a:xfrm>
          <a:prstGeom prst="rect">
            <a:avLst/>
          </a:prstGeom>
          <a:noFill/>
        </p:spPr>
        <p:txBody>
          <a:bodyPr wrap="none" rtlCol="0" anchor="ctr">
            <a:spAutoFit/>
          </a:bodyPr>
          <a:lstStyle/>
          <a:p>
            <a:r>
              <a:rPr lang="en-US" sz="1200" b="1" dirty="0" smtClean="0">
                <a:solidFill>
                  <a:schemeClr val="bg1"/>
                </a:solidFill>
              </a:rPr>
              <a:t>Deep Dive: Factory Farming</a:t>
            </a:r>
            <a:endParaRPr lang="en-US" sz="1200" b="1" dirty="0">
              <a:solidFill>
                <a:schemeClr val="bg1"/>
              </a:solidFill>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855" y="2111139"/>
            <a:ext cx="2643604" cy="1588974"/>
          </a:xfrm>
          <a:prstGeom prst="rect">
            <a:avLst/>
          </a:prstGeom>
          <a:ln w="3175" cmpd="sng">
            <a:solidFill>
              <a:srgbClr val="D9D9D9"/>
            </a:solidFill>
          </a:ln>
        </p:spPr>
      </p:pic>
      <p:sp>
        <p:nvSpPr>
          <p:cNvPr id="86" name="Rectangle 85"/>
          <p:cNvSpPr/>
          <p:nvPr/>
        </p:nvSpPr>
        <p:spPr>
          <a:xfrm>
            <a:off x="3905928" y="402475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3981611" y="4026169"/>
            <a:ext cx="2759858" cy="276999"/>
          </a:xfrm>
          <a:prstGeom prst="rect">
            <a:avLst/>
          </a:prstGeom>
          <a:noFill/>
        </p:spPr>
        <p:txBody>
          <a:bodyPr wrap="none" rtlCol="0" anchor="ctr">
            <a:spAutoFit/>
          </a:bodyPr>
          <a:lstStyle/>
          <a:p>
            <a:r>
              <a:rPr lang="en-US" sz="1200" b="1" dirty="0" smtClean="0">
                <a:solidFill>
                  <a:schemeClr val="bg1"/>
                </a:solidFill>
              </a:rPr>
              <a:t>Antibiotics: Production vs. Consumption</a:t>
            </a:r>
            <a:endParaRPr lang="en-US" sz="1200" b="1" dirty="0">
              <a:solidFill>
                <a:schemeClr val="bg1"/>
              </a:solidFill>
            </a:endParaRPr>
          </a:p>
        </p:txBody>
      </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431" y="4788997"/>
            <a:ext cx="2875420" cy="1728310"/>
          </a:xfrm>
          <a:prstGeom prst="rect">
            <a:avLst/>
          </a:prstGeom>
          <a:ln w="3175" cmpd="sng">
            <a:solidFill>
              <a:srgbClr val="D9D9D9"/>
            </a:solidFill>
          </a:ln>
        </p:spPr>
      </p:pic>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1" y="6470692"/>
            <a:ext cx="3722348" cy="3123425"/>
          </a:xfrm>
          <a:prstGeom prst="rect">
            <a:avLst/>
          </a:prstGeom>
        </p:spPr>
      </p:pic>
      <p:sp>
        <p:nvSpPr>
          <p:cNvPr id="91" name="Rectangle 90"/>
          <p:cNvSpPr/>
          <p:nvPr/>
        </p:nvSpPr>
        <p:spPr>
          <a:xfrm>
            <a:off x="269590" y="681049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345273" y="6811906"/>
            <a:ext cx="1577996" cy="276999"/>
          </a:xfrm>
          <a:prstGeom prst="rect">
            <a:avLst/>
          </a:prstGeom>
          <a:noFill/>
        </p:spPr>
        <p:txBody>
          <a:bodyPr wrap="none" rtlCol="0" anchor="ctr">
            <a:spAutoFit/>
          </a:bodyPr>
          <a:lstStyle/>
          <a:p>
            <a:r>
              <a:rPr lang="en-US" sz="1200" b="1" dirty="0" smtClean="0">
                <a:solidFill>
                  <a:schemeClr val="bg1"/>
                </a:solidFill>
              </a:rPr>
              <a:t>Antibiotics Categories</a:t>
            </a:r>
          </a:p>
        </p:txBody>
      </p:sp>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566" y="4820058"/>
            <a:ext cx="2744675" cy="1651179"/>
          </a:xfrm>
          <a:prstGeom prst="rect">
            <a:avLst/>
          </a:prstGeom>
          <a:ln w="3175" cmpd="sng">
            <a:solidFill>
              <a:srgbClr val="D9D9D9"/>
            </a:solidFill>
          </a:ln>
        </p:spPr>
      </p:pic>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916" y="6481322"/>
            <a:ext cx="3722348" cy="3123425"/>
          </a:xfrm>
          <a:prstGeom prst="rect">
            <a:avLst/>
          </a:prstGeom>
        </p:spPr>
      </p:pic>
      <p:sp>
        <p:nvSpPr>
          <p:cNvPr id="100" name="Rectangle 99"/>
          <p:cNvSpPr/>
          <p:nvPr/>
        </p:nvSpPr>
        <p:spPr>
          <a:xfrm>
            <a:off x="3927195" y="682112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Box 100"/>
          <p:cNvSpPr txBox="1"/>
          <p:nvPr/>
        </p:nvSpPr>
        <p:spPr>
          <a:xfrm>
            <a:off x="4002878" y="6822536"/>
            <a:ext cx="1246239" cy="276999"/>
          </a:xfrm>
          <a:prstGeom prst="rect">
            <a:avLst/>
          </a:prstGeom>
          <a:noFill/>
        </p:spPr>
        <p:txBody>
          <a:bodyPr wrap="none" rtlCol="0" anchor="ctr">
            <a:spAutoFit/>
          </a:bodyPr>
          <a:lstStyle/>
          <a:p>
            <a:r>
              <a:rPr lang="en-US" sz="1200" b="1" dirty="0" smtClean="0">
                <a:solidFill>
                  <a:schemeClr val="bg1"/>
                </a:solidFill>
              </a:rPr>
              <a:t>Antibiotics Meat</a:t>
            </a:r>
            <a:endParaRPr lang="en-US" sz="1200" b="1" dirty="0">
              <a:solidFill>
                <a:schemeClr val="bg1"/>
              </a:solidFill>
            </a:endParaRPr>
          </a:p>
        </p:txBody>
      </p:sp>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1798" y="7558288"/>
            <a:ext cx="2769221" cy="1664479"/>
          </a:xfrm>
          <a:prstGeom prst="rect">
            <a:avLst/>
          </a:prstGeom>
          <a:ln w="3175" cmpd="sng">
            <a:solidFill>
              <a:srgbClr val="D9D9D9"/>
            </a:solidFill>
          </a:ln>
        </p:spPr>
      </p:pic>
      <p:sp>
        <p:nvSpPr>
          <p:cNvPr id="43" name="Rectangle 42"/>
          <p:cNvSpPr/>
          <p:nvPr/>
        </p:nvSpPr>
        <p:spPr>
          <a:xfrm>
            <a:off x="256056" y="1317709"/>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891" y="2068502"/>
            <a:ext cx="2696828" cy="1620740"/>
          </a:xfrm>
          <a:prstGeom prst="rect">
            <a:avLst/>
          </a:prstGeom>
        </p:spPr>
      </p:pic>
      <p:sp>
        <p:nvSpPr>
          <p:cNvPr id="46" name="TextBox 45"/>
          <p:cNvSpPr txBox="1"/>
          <p:nvPr/>
        </p:nvSpPr>
        <p:spPr>
          <a:xfrm>
            <a:off x="325364" y="1329269"/>
            <a:ext cx="809773" cy="276999"/>
          </a:xfrm>
          <a:prstGeom prst="rect">
            <a:avLst/>
          </a:prstGeom>
          <a:noFill/>
        </p:spPr>
        <p:txBody>
          <a:bodyPr wrap="none" rtlCol="0" anchor="ctr">
            <a:spAutoFit/>
          </a:bodyPr>
          <a:lstStyle/>
          <a:p>
            <a:r>
              <a:rPr lang="en-US" sz="1200" b="1" dirty="0" smtClean="0">
                <a:solidFill>
                  <a:schemeClr val="bg1"/>
                </a:solidFill>
              </a:rPr>
              <a:t>Keywords</a:t>
            </a:r>
            <a:endParaRPr lang="en-US" sz="1200" b="1" dirty="0">
              <a:solidFill>
                <a:schemeClr val="bg1"/>
              </a:solidFill>
            </a:endParaRPr>
          </a:p>
        </p:txBody>
      </p:sp>
      <p:sp>
        <p:nvSpPr>
          <p:cNvPr id="49" name="Rectangle 48"/>
          <p:cNvSpPr/>
          <p:nvPr/>
        </p:nvSpPr>
        <p:spPr>
          <a:xfrm>
            <a:off x="3874147" y="1317622"/>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3934091" y="1320640"/>
            <a:ext cx="2329227" cy="276999"/>
          </a:xfrm>
          <a:prstGeom prst="rect">
            <a:avLst/>
          </a:prstGeom>
          <a:noFill/>
        </p:spPr>
        <p:txBody>
          <a:bodyPr wrap="none" rtlCol="0" anchor="ctr">
            <a:spAutoFit/>
          </a:bodyPr>
          <a:lstStyle/>
          <a:p>
            <a:r>
              <a:rPr lang="en-US" sz="1200" b="1" dirty="0">
                <a:solidFill>
                  <a:schemeClr val="bg1"/>
                </a:solidFill>
              </a:rPr>
              <a:t>Deep Dive: </a:t>
            </a:r>
            <a:r>
              <a:rPr lang="en-US" sz="1200" b="1" dirty="0" smtClean="0">
                <a:solidFill>
                  <a:schemeClr val="bg1"/>
                </a:solidFill>
              </a:rPr>
              <a:t>Environmental Impact</a:t>
            </a:r>
            <a:endParaRPr lang="en-US" sz="1200" b="1" dirty="0">
              <a:solidFill>
                <a:schemeClr val="bg1"/>
              </a:solidFill>
            </a:endParaRP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356" y="7549738"/>
            <a:ext cx="2747094" cy="1651178"/>
          </a:xfrm>
          <a:prstGeom prst="rect">
            <a:avLst/>
          </a:prstGeom>
          <a:ln w="3175" cmpd="sng">
            <a:solidFill>
              <a:srgbClr val="D9D9D9"/>
            </a:solidFill>
          </a:ln>
        </p:spPr>
      </p:pic>
      <p:sp>
        <p:nvSpPr>
          <p:cNvPr id="54" name="Rectangle 53"/>
          <p:cNvSpPr/>
          <p:nvPr/>
        </p:nvSpPr>
        <p:spPr>
          <a:xfrm>
            <a:off x="3999273" y="4323062"/>
            <a:ext cx="3288004" cy="369332"/>
          </a:xfrm>
          <a:prstGeom prst="rect">
            <a:avLst/>
          </a:prstGeom>
        </p:spPr>
        <p:txBody>
          <a:bodyPr wrap="square">
            <a:spAutoFit/>
          </a:bodyPr>
          <a:lstStyle/>
          <a:p>
            <a:r>
              <a:rPr lang="en-US" sz="900" dirty="0" smtClean="0">
                <a:solidFill>
                  <a:schemeClr val="tx1">
                    <a:lumMod val="50000"/>
                    <a:lumOff val="50000"/>
                  </a:schemeClr>
                </a:solidFill>
              </a:rPr>
              <a:t>Influencers in Missouri over-indexed in conversation that associated chicken with a drink</a:t>
            </a:r>
            <a:endParaRPr lang="en-US" sz="900" dirty="0">
              <a:solidFill>
                <a:schemeClr val="tx1">
                  <a:lumMod val="50000"/>
                  <a:lumOff val="50000"/>
                </a:schemeClr>
              </a:solidFill>
            </a:endParaRPr>
          </a:p>
        </p:txBody>
      </p:sp>
      <p:sp>
        <p:nvSpPr>
          <p:cNvPr id="55" name="Rectangle 54"/>
          <p:cNvSpPr/>
          <p:nvPr/>
        </p:nvSpPr>
        <p:spPr>
          <a:xfrm>
            <a:off x="410166" y="4320529"/>
            <a:ext cx="3288004" cy="507831"/>
          </a:xfrm>
          <a:prstGeom prst="rect">
            <a:avLst/>
          </a:prstGeom>
        </p:spPr>
        <p:txBody>
          <a:bodyPr wrap="square">
            <a:spAutoFit/>
          </a:bodyPr>
          <a:lstStyle/>
          <a:p>
            <a:r>
              <a:rPr lang="en-US" sz="900" dirty="0">
                <a:solidFill>
                  <a:schemeClr val="tx1">
                    <a:lumMod val="50000"/>
                    <a:lumOff val="50000"/>
                  </a:schemeClr>
                </a:solidFill>
              </a:rPr>
              <a:t>35-54 years old (50%) dominated the conversation around “Grill” whereas those 25-34 years old (29%) spoke to the “Fry” </a:t>
            </a:r>
            <a:r>
              <a:rPr lang="en-US" sz="900" dirty="0" smtClean="0">
                <a:solidFill>
                  <a:schemeClr val="tx1">
                    <a:lumMod val="50000"/>
                    <a:lumOff val="50000"/>
                  </a:schemeClr>
                </a:solidFill>
              </a:rPr>
              <a:t>conversation</a:t>
            </a:r>
            <a:endParaRPr lang="en-US" sz="900" dirty="0">
              <a:solidFill>
                <a:schemeClr val="tx1">
                  <a:lumMod val="50000"/>
                  <a:lumOff val="50000"/>
                </a:schemeClr>
              </a:solidFill>
            </a:endParaRPr>
          </a:p>
        </p:txBody>
      </p:sp>
      <p:sp>
        <p:nvSpPr>
          <p:cNvPr id="56" name="Rectangle 55"/>
          <p:cNvSpPr/>
          <p:nvPr/>
        </p:nvSpPr>
        <p:spPr>
          <a:xfrm>
            <a:off x="3905928" y="7139015"/>
            <a:ext cx="3549627" cy="369332"/>
          </a:xfrm>
          <a:prstGeom prst="rect">
            <a:avLst/>
          </a:prstGeom>
        </p:spPr>
        <p:txBody>
          <a:bodyPr wrap="square">
            <a:spAutoFit/>
          </a:bodyPr>
          <a:lstStyle/>
          <a:p>
            <a:r>
              <a:rPr lang="en-US" sz="900" dirty="0">
                <a:solidFill>
                  <a:schemeClr val="tx1">
                    <a:lumMod val="50000"/>
                    <a:lumOff val="50000"/>
                  </a:schemeClr>
                </a:solidFill>
              </a:rPr>
              <a:t>Conversation around “Walmart” is driven by Oregon and Washington at 79% and 21%, respectively, by 25-34 year olds (32%), and females (80</a:t>
            </a:r>
            <a:r>
              <a:rPr lang="en-US" sz="900" dirty="0" smtClean="0">
                <a:solidFill>
                  <a:schemeClr val="tx1">
                    <a:lumMod val="50000"/>
                    <a:lumOff val="50000"/>
                  </a:schemeClr>
                </a:solidFill>
              </a:rPr>
              <a:t>%) </a:t>
            </a:r>
            <a:endParaRPr lang="en-US" sz="900" dirty="0">
              <a:solidFill>
                <a:schemeClr val="tx1">
                  <a:lumMod val="50000"/>
                  <a:lumOff val="50000"/>
                </a:schemeClr>
              </a:solidFill>
            </a:endParaRPr>
          </a:p>
        </p:txBody>
      </p:sp>
      <p:sp>
        <p:nvSpPr>
          <p:cNvPr id="58" name="Rectangle 57"/>
          <p:cNvSpPr/>
          <p:nvPr/>
        </p:nvSpPr>
        <p:spPr>
          <a:xfrm>
            <a:off x="3874147" y="1599471"/>
            <a:ext cx="3480235" cy="507831"/>
          </a:xfrm>
          <a:prstGeom prst="rect">
            <a:avLst/>
          </a:prstGeom>
        </p:spPr>
        <p:txBody>
          <a:bodyPr wrap="square">
            <a:spAutoFit/>
          </a:bodyPr>
          <a:lstStyle/>
          <a:p>
            <a:r>
              <a:rPr lang="en-US" sz="900" dirty="0" smtClean="0">
                <a:solidFill>
                  <a:schemeClr val="tx1">
                    <a:lumMod val="50000"/>
                    <a:lumOff val="50000"/>
                  </a:schemeClr>
                </a:solidFill>
              </a:rPr>
              <a:t>The </a:t>
            </a:r>
            <a:r>
              <a:rPr lang="en-US" sz="900" dirty="0">
                <a:solidFill>
                  <a:schemeClr val="tx1">
                    <a:lumMod val="50000"/>
                    <a:lumOff val="50000"/>
                  </a:schemeClr>
                </a:solidFill>
              </a:rPr>
              <a:t>35-44 year old age group </a:t>
            </a:r>
            <a:r>
              <a:rPr lang="en-US" sz="900" dirty="0" smtClean="0">
                <a:solidFill>
                  <a:schemeClr val="tx1">
                    <a:lumMod val="50000"/>
                    <a:lumOff val="50000"/>
                  </a:schemeClr>
                </a:solidFill>
              </a:rPr>
              <a:t>over-indexed </a:t>
            </a:r>
            <a:r>
              <a:rPr lang="en-US" sz="900" dirty="0">
                <a:solidFill>
                  <a:schemeClr val="tx1">
                    <a:lumMod val="50000"/>
                    <a:lumOff val="50000"/>
                  </a:schemeClr>
                </a:solidFill>
              </a:rPr>
              <a:t>by +4%. Millennials (18-24%) do not participate in the lunch conversation, but contribute at least 6% to the dinner convo. </a:t>
            </a:r>
          </a:p>
        </p:txBody>
      </p:sp>
      <p:sp>
        <p:nvSpPr>
          <p:cNvPr id="59" name="Rectangle 58"/>
          <p:cNvSpPr/>
          <p:nvPr/>
        </p:nvSpPr>
        <p:spPr>
          <a:xfrm>
            <a:off x="255414" y="7145654"/>
            <a:ext cx="3461965" cy="369332"/>
          </a:xfrm>
          <a:prstGeom prst="rect">
            <a:avLst/>
          </a:prstGeom>
        </p:spPr>
        <p:txBody>
          <a:bodyPr wrap="square">
            <a:spAutoFit/>
          </a:bodyPr>
          <a:lstStyle/>
          <a:p>
            <a:r>
              <a:rPr lang="en-US" sz="900" dirty="0" smtClean="0">
                <a:solidFill>
                  <a:schemeClr val="tx1">
                    <a:lumMod val="50000"/>
                    <a:lumOff val="50000"/>
                  </a:schemeClr>
                </a:solidFill>
              </a:rPr>
              <a:t>“Delicious</a:t>
            </a:r>
            <a:r>
              <a:rPr lang="en-US" sz="900" dirty="0">
                <a:solidFill>
                  <a:schemeClr val="tx1">
                    <a:lumMod val="50000"/>
                    <a:lumOff val="50000"/>
                  </a:schemeClr>
                </a:solidFill>
              </a:rPr>
              <a:t>” is associated with Chicken at 55% and 25-34 year olds are driving the conversation 24%.  55% of females find chicken </a:t>
            </a:r>
            <a:r>
              <a:rPr lang="en-US" sz="900" dirty="0" smtClean="0">
                <a:solidFill>
                  <a:schemeClr val="tx1">
                    <a:lumMod val="50000"/>
                    <a:lumOff val="50000"/>
                  </a:schemeClr>
                </a:solidFill>
              </a:rPr>
              <a:t>delicious </a:t>
            </a:r>
            <a:endParaRPr lang="en-US" sz="900" dirty="0">
              <a:solidFill>
                <a:schemeClr val="tx1">
                  <a:lumMod val="50000"/>
                  <a:lumOff val="50000"/>
                </a:schemeClr>
              </a:solidFill>
            </a:endParaRPr>
          </a:p>
        </p:txBody>
      </p:sp>
      <p:sp>
        <p:nvSpPr>
          <p:cNvPr id="57" name="Rectangle 56"/>
          <p:cNvSpPr/>
          <p:nvPr/>
        </p:nvSpPr>
        <p:spPr>
          <a:xfrm>
            <a:off x="335308" y="1604381"/>
            <a:ext cx="3288004" cy="507831"/>
          </a:xfrm>
          <a:prstGeom prst="rect">
            <a:avLst/>
          </a:prstGeom>
        </p:spPr>
        <p:txBody>
          <a:bodyPr wrap="square">
            <a:spAutoFit/>
          </a:bodyPr>
          <a:lstStyle/>
          <a:p>
            <a:r>
              <a:rPr lang="en-US" sz="900" dirty="0">
                <a:solidFill>
                  <a:schemeClr val="tx1">
                    <a:lumMod val="50000"/>
                    <a:lumOff val="50000"/>
                  </a:schemeClr>
                </a:solidFill>
              </a:rPr>
              <a:t>“Taste” is greatly associated with “great” and “love” at 45% and 14%, respectively. Those 35-44 (31%) </a:t>
            </a:r>
            <a:r>
              <a:rPr lang="en-US" sz="900" dirty="0" smtClean="0">
                <a:solidFill>
                  <a:schemeClr val="tx1">
                    <a:lumMod val="50000"/>
                    <a:lumOff val="50000"/>
                  </a:schemeClr>
                </a:solidFill>
              </a:rPr>
              <a:t>over-indexed </a:t>
            </a:r>
            <a:r>
              <a:rPr lang="en-US" sz="900" dirty="0">
                <a:solidFill>
                  <a:schemeClr val="tx1">
                    <a:lumMod val="50000"/>
                    <a:lumOff val="50000"/>
                  </a:schemeClr>
                </a:solidFill>
              </a:rPr>
              <a:t>by 7% from the baseline when looking at just “taste” as a purchase motivator. </a:t>
            </a:r>
          </a:p>
        </p:txBody>
      </p:sp>
      <p:sp>
        <p:nvSpPr>
          <p:cNvPr id="60" name="Rectangle 59"/>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entagon 60"/>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62" name="Picture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63" name="TextBox 62"/>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spTree>
    <p:extLst>
      <p:ext uri="{BB962C8B-B14F-4D97-AF65-F5344CB8AC3E}">
        <p14:creationId xmlns:p14="http://schemas.microsoft.com/office/powerpoint/2010/main" val="584488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4</a:t>
            </a:fld>
            <a:endParaRPr lang="en-US"/>
          </a:p>
        </p:txBody>
      </p:sp>
      <p:sp>
        <p:nvSpPr>
          <p:cNvPr id="117" name="Rectangle 116"/>
          <p:cNvSpPr/>
          <p:nvPr/>
        </p:nvSpPr>
        <p:spPr>
          <a:xfrm>
            <a:off x="0" y="832847"/>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0" y="849328"/>
            <a:ext cx="2626360" cy="276999"/>
          </a:xfrm>
          <a:prstGeom prst="rect">
            <a:avLst/>
          </a:prstGeom>
          <a:noFill/>
        </p:spPr>
        <p:txBody>
          <a:bodyPr wrap="none" rtlCol="0" anchor="ctr">
            <a:spAutoFit/>
          </a:bodyPr>
          <a:lstStyle/>
          <a:p>
            <a:r>
              <a:rPr lang="en-US" sz="1200" b="1" dirty="0">
                <a:solidFill>
                  <a:schemeClr val="bg1"/>
                </a:solidFill>
              </a:rPr>
              <a:t>Animal Welfare </a:t>
            </a:r>
            <a:r>
              <a:rPr lang="en-US" sz="1200" b="1" dirty="0" smtClean="0">
                <a:solidFill>
                  <a:schemeClr val="bg1"/>
                </a:solidFill>
              </a:rPr>
              <a:t>Demographic Insights</a:t>
            </a:r>
            <a:endParaRPr lang="en-US" sz="1200" b="1" dirty="0">
              <a:solidFill>
                <a:schemeClr val="bg1"/>
              </a:solidFill>
            </a:endParaRPr>
          </a:p>
        </p:txBody>
      </p:sp>
      <p:sp>
        <p:nvSpPr>
          <p:cNvPr id="119" name="Terminator 118"/>
          <p:cNvSpPr/>
          <p:nvPr/>
        </p:nvSpPr>
        <p:spPr>
          <a:xfrm>
            <a:off x="6413744" y="832847"/>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69623" y="3572805"/>
            <a:ext cx="7095766" cy="23510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p:cNvSpPr txBox="1"/>
          <p:nvPr/>
        </p:nvSpPr>
        <p:spPr>
          <a:xfrm>
            <a:off x="262828" y="3543168"/>
            <a:ext cx="1107226" cy="276999"/>
          </a:xfrm>
          <a:prstGeom prst="rect">
            <a:avLst/>
          </a:prstGeom>
          <a:noFill/>
        </p:spPr>
        <p:txBody>
          <a:bodyPr wrap="none" rtlCol="0" anchor="ctr">
            <a:spAutoFit/>
          </a:bodyPr>
          <a:lstStyle/>
          <a:p>
            <a:r>
              <a:rPr lang="en-US" sz="1200" b="1" dirty="0" smtClean="0">
                <a:solidFill>
                  <a:schemeClr val="bg1"/>
                </a:solidFill>
              </a:rPr>
              <a:t> Age Overview</a:t>
            </a:r>
            <a:endParaRPr lang="en-US" sz="1200" b="1" dirty="0">
              <a:solidFill>
                <a:schemeClr val="bg1"/>
              </a:solidFill>
            </a:endParaRPr>
          </a:p>
        </p:txBody>
      </p:sp>
      <p:sp>
        <p:nvSpPr>
          <p:cNvPr id="43" name="TextBox 42"/>
          <p:cNvSpPr txBox="1"/>
          <p:nvPr/>
        </p:nvSpPr>
        <p:spPr>
          <a:xfrm>
            <a:off x="463903" y="3903214"/>
            <a:ext cx="2045029"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18-24</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11% of total </a:t>
            </a:r>
            <a:r>
              <a:rPr lang="en-US" sz="1050" b="1" dirty="0" smtClean="0">
                <a:solidFill>
                  <a:schemeClr val="tx1">
                    <a:lumMod val="50000"/>
                    <a:lumOff val="50000"/>
                  </a:schemeClr>
                </a:solidFill>
              </a:rPr>
              <a:t>interactions</a:t>
            </a:r>
          </a:p>
          <a:p>
            <a:pPr marL="171450" indent="-171450">
              <a:buClr>
                <a:srgbClr val="FF0000"/>
              </a:buClr>
              <a:buFont typeface=".LucidaGrandeUI" charset="0"/>
              <a:buChar char="▼"/>
            </a:pPr>
            <a:r>
              <a:rPr lang="en-US" sz="1050" b="1" dirty="0" smtClean="0">
                <a:solidFill>
                  <a:schemeClr val="tx1">
                    <a:lumMod val="50000"/>
                    <a:lumOff val="50000"/>
                  </a:schemeClr>
                </a:solidFill>
              </a:rPr>
              <a:t>6</a:t>
            </a:r>
            <a:r>
              <a:rPr lang="en-US" sz="1050" b="1" dirty="0">
                <a:solidFill>
                  <a:schemeClr val="tx1">
                    <a:lumMod val="50000"/>
                    <a:lumOff val="50000"/>
                  </a:schemeClr>
                </a:solidFill>
              </a:rPr>
              <a:t>% Tyson Foods (Brands</a:t>
            </a:r>
            <a:r>
              <a:rPr lang="en-US" sz="1050" b="1" dirty="0" smtClean="0">
                <a:solidFill>
                  <a:schemeClr val="tx1">
                    <a:lumMod val="50000"/>
                    <a:lumOff val="50000"/>
                  </a:schemeClr>
                </a:solidFill>
              </a:rPr>
              <a:t>)</a:t>
            </a:r>
          </a:p>
          <a:p>
            <a:pPr marL="171450" indent="-171450">
              <a:buClr>
                <a:schemeClr val="accent6"/>
              </a:buClr>
              <a:buFont typeface="STHeitiSC-Light" charset="-122"/>
              <a:buChar char="▲"/>
            </a:pPr>
            <a:r>
              <a:rPr lang="en-US" sz="1050" b="1" dirty="0" smtClean="0">
                <a:solidFill>
                  <a:schemeClr val="tx1">
                    <a:lumMod val="50000"/>
                    <a:lumOff val="50000"/>
                  </a:schemeClr>
                </a:solidFill>
              </a:rPr>
              <a:t>10</a:t>
            </a:r>
            <a:r>
              <a:rPr lang="en-US" sz="1050" b="1" dirty="0">
                <a:solidFill>
                  <a:schemeClr val="tx1">
                    <a:lumMod val="50000"/>
                    <a:lumOff val="50000"/>
                  </a:schemeClr>
                </a:solidFill>
              </a:rPr>
              <a:t>% Positive (Sentiment)</a:t>
            </a:r>
            <a:endParaRPr lang="en-US" sz="1050" b="1" dirty="0" smtClean="0">
              <a:solidFill>
                <a:schemeClr val="tx1">
                  <a:lumMod val="50000"/>
                  <a:lumOff val="50000"/>
                </a:schemeClr>
              </a:solidFill>
            </a:endParaRPr>
          </a:p>
        </p:txBody>
      </p:sp>
      <p:sp>
        <p:nvSpPr>
          <p:cNvPr id="46" name="TextBox 45"/>
          <p:cNvSpPr txBox="1"/>
          <p:nvPr/>
        </p:nvSpPr>
        <p:spPr>
          <a:xfrm>
            <a:off x="2771292" y="3898688"/>
            <a:ext cx="2043365"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25-34</a:t>
            </a:r>
            <a:endParaRPr lang="en-US" sz="1400" b="1" dirty="0" smtClean="0">
              <a:solidFill>
                <a:schemeClr val="tx2">
                  <a:lumMod val="60000"/>
                  <a:lumOff val="40000"/>
                </a:schemeClr>
              </a:solidFill>
              <a:effectLst>
                <a:outerShdw blurRad="50800" dist="38100" dir="2700000" algn="tl" rotWithShape="0">
                  <a:prstClr val="black">
                    <a:alpha val="40000"/>
                  </a:prstClr>
                </a:outerShdw>
              </a:effectLst>
            </a:endParaRP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24%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6</a:t>
            </a:r>
            <a:r>
              <a:rPr lang="en-US" sz="1050" b="1" dirty="0">
                <a:solidFill>
                  <a:schemeClr val="tx1">
                    <a:lumMod val="50000"/>
                    <a:lumOff val="50000"/>
                  </a:schemeClr>
                </a:solidFill>
              </a:rPr>
              <a:t>% Cost (Motivators) </a:t>
            </a:r>
            <a:endParaRPr lang="en-US" sz="1050" b="1" dirty="0" smtClean="0">
              <a:solidFill>
                <a:schemeClr val="tx1">
                  <a:lumMod val="50000"/>
                  <a:lumOff val="50000"/>
                </a:schemeClr>
              </a:solidFill>
            </a:endParaRPr>
          </a:p>
          <a:p>
            <a:pPr marL="171450" indent="-171450">
              <a:buClr>
                <a:srgbClr val="FF0000"/>
              </a:buClr>
              <a:buFont typeface=".LucidaGrandeUI" charset="0"/>
              <a:buChar char="▼"/>
            </a:pPr>
            <a:r>
              <a:rPr lang="en-US" sz="1050" b="1" dirty="0" smtClean="0">
                <a:solidFill>
                  <a:schemeClr val="tx1">
                    <a:lumMod val="50000"/>
                    <a:lumOff val="50000"/>
                  </a:schemeClr>
                </a:solidFill>
              </a:rPr>
              <a:t>4</a:t>
            </a:r>
            <a:r>
              <a:rPr lang="en-US" sz="1050" b="1" dirty="0">
                <a:solidFill>
                  <a:schemeClr val="tx1">
                    <a:lumMod val="50000"/>
                    <a:lumOff val="50000"/>
                  </a:schemeClr>
                </a:solidFill>
              </a:rPr>
              <a:t>% Male (Gender)</a:t>
            </a:r>
            <a:endParaRPr lang="en-US" sz="900" b="1" dirty="0">
              <a:solidFill>
                <a:schemeClr val="tx1">
                  <a:lumMod val="50000"/>
                  <a:lumOff val="50000"/>
                </a:schemeClr>
              </a:solidFill>
            </a:endParaRPr>
          </a:p>
        </p:txBody>
      </p:sp>
      <p:sp>
        <p:nvSpPr>
          <p:cNvPr id="47" name="TextBox 46"/>
          <p:cNvSpPr txBox="1"/>
          <p:nvPr/>
        </p:nvSpPr>
        <p:spPr>
          <a:xfrm>
            <a:off x="5077017" y="3895428"/>
            <a:ext cx="2049512"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35-44</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24% of total interactions </a:t>
            </a:r>
            <a:endParaRPr lang="en-US" sz="1050" b="1" dirty="0" smtClean="0">
              <a:solidFill>
                <a:schemeClr val="tx1">
                  <a:lumMod val="50000"/>
                  <a:lumOff val="50000"/>
                </a:schemeClr>
              </a:solidFill>
            </a:endParaRPr>
          </a:p>
          <a:p>
            <a:pPr marL="171450" indent="-171450">
              <a:buClr>
                <a:schemeClr val="accent6"/>
              </a:buClr>
              <a:buFont typeface="STHeitiSC-Light" charset="-122"/>
              <a:buChar char="▲"/>
            </a:pPr>
            <a:r>
              <a:rPr lang="en-US" sz="1050" b="1" dirty="0" smtClean="0">
                <a:solidFill>
                  <a:schemeClr val="tx1">
                    <a:lumMod val="50000"/>
                    <a:lumOff val="50000"/>
                  </a:schemeClr>
                </a:solidFill>
              </a:rPr>
              <a:t>13</a:t>
            </a:r>
            <a:r>
              <a:rPr lang="en-US" sz="1050" b="1" dirty="0">
                <a:solidFill>
                  <a:schemeClr val="tx1">
                    <a:lumMod val="50000"/>
                    <a:lumOff val="50000"/>
                  </a:schemeClr>
                </a:solidFill>
              </a:rPr>
              <a:t>% Positive (Sentiment</a:t>
            </a:r>
            <a:r>
              <a:rPr lang="en-US" sz="1050" b="1" dirty="0" smtClean="0">
                <a:solidFill>
                  <a:schemeClr val="tx1">
                    <a:lumMod val="50000"/>
                    <a:lumOff val="50000"/>
                  </a:schemeClr>
                </a:solidFill>
              </a:rPr>
              <a:t>)</a:t>
            </a:r>
          </a:p>
          <a:p>
            <a:pPr marL="171450" indent="-171450">
              <a:buClr>
                <a:schemeClr val="accent6"/>
              </a:buClr>
              <a:buFont typeface="STHeitiSC-Light" charset="-122"/>
              <a:buChar char="▲"/>
            </a:pPr>
            <a:r>
              <a:rPr lang="en-US" sz="1050" b="1" dirty="0" smtClean="0">
                <a:solidFill>
                  <a:schemeClr val="tx1">
                    <a:lumMod val="50000"/>
                    <a:lumOff val="50000"/>
                  </a:schemeClr>
                </a:solidFill>
              </a:rPr>
              <a:t>16</a:t>
            </a:r>
            <a:r>
              <a:rPr lang="en-US" sz="1050" b="1" dirty="0">
                <a:solidFill>
                  <a:schemeClr val="tx1">
                    <a:lumMod val="50000"/>
                    <a:lumOff val="50000"/>
                  </a:schemeClr>
                </a:solidFill>
              </a:rPr>
              <a:t>% Posts (Media Type)</a:t>
            </a:r>
          </a:p>
        </p:txBody>
      </p:sp>
      <p:sp>
        <p:nvSpPr>
          <p:cNvPr id="53" name="TextBox 52"/>
          <p:cNvSpPr txBox="1"/>
          <p:nvPr/>
        </p:nvSpPr>
        <p:spPr>
          <a:xfrm>
            <a:off x="478078" y="4799889"/>
            <a:ext cx="2045029"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45-54</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19%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8</a:t>
            </a:r>
            <a:r>
              <a:rPr lang="en-US" sz="1050" b="1" dirty="0">
                <a:solidFill>
                  <a:schemeClr val="tx1">
                    <a:lumMod val="50000"/>
                    <a:lumOff val="50000"/>
                  </a:schemeClr>
                </a:solidFill>
              </a:rPr>
              <a:t>% Dinner (Meals</a:t>
            </a:r>
            <a:r>
              <a:rPr lang="en-US" sz="1050" b="1" dirty="0" smtClean="0">
                <a:solidFill>
                  <a:schemeClr val="tx1">
                    <a:lumMod val="50000"/>
                    <a:lumOff val="50000"/>
                  </a:schemeClr>
                </a:solidFill>
              </a:rPr>
              <a:t>)</a:t>
            </a:r>
          </a:p>
          <a:p>
            <a:pPr marL="171450" indent="-171450">
              <a:buClr>
                <a:srgbClr val="FF0000"/>
              </a:buClr>
              <a:buFont typeface=".LucidaGrandeUI" charset="0"/>
              <a:buChar char="▼"/>
            </a:pPr>
            <a:r>
              <a:rPr lang="en-US" sz="1050" b="1" dirty="0" smtClean="0">
                <a:solidFill>
                  <a:schemeClr val="tx1">
                    <a:lumMod val="50000"/>
                    <a:lumOff val="50000"/>
                  </a:schemeClr>
                </a:solidFill>
              </a:rPr>
              <a:t>12</a:t>
            </a:r>
            <a:r>
              <a:rPr lang="en-US" sz="1050" b="1" dirty="0">
                <a:solidFill>
                  <a:schemeClr val="tx1">
                    <a:lumMod val="50000"/>
                    <a:lumOff val="50000"/>
                  </a:schemeClr>
                </a:solidFill>
              </a:rPr>
              <a:t>% Taste (Motivator)</a:t>
            </a:r>
            <a:endParaRPr lang="en-US" sz="1050" b="1" dirty="0" smtClean="0">
              <a:solidFill>
                <a:schemeClr val="tx1">
                  <a:lumMod val="50000"/>
                  <a:lumOff val="50000"/>
                </a:schemeClr>
              </a:solidFill>
            </a:endParaRPr>
          </a:p>
        </p:txBody>
      </p:sp>
      <p:sp>
        <p:nvSpPr>
          <p:cNvPr id="54" name="TextBox 53"/>
          <p:cNvSpPr txBox="1"/>
          <p:nvPr/>
        </p:nvSpPr>
        <p:spPr>
          <a:xfrm>
            <a:off x="2785467" y="4795363"/>
            <a:ext cx="2043365"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55-64</a:t>
            </a:r>
            <a:endParaRPr lang="en-US" sz="1400" b="1" dirty="0" smtClean="0">
              <a:solidFill>
                <a:schemeClr val="tx2">
                  <a:lumMod val="60000"/>
                  <a:lumOff val="40000"/>
                </a:schemeClr>
              </a:solidFill>
              <a:effectLst>
                <a:outerShdw blurRad="50800" dist="38100" dir="2700000" algn="tl" rotWithShape="0">
                  <a:prstClr val="black">
                    <a:alpha val="40000"/>
                  </a:prstClr>
                </a:outerShdw>
              </a:effectLst>
            </a:endParaRP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14%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8</a:t>
            </a:r>
            <a:r>
              <a:rPr lang="en-US" sz="1050" b="1" dirty="0">
                <a:solidFill>
                  <a:schemeClr val="tx1">
                    <a:lumMod val="50000"/>
                    <a:lumOff val="50000"/>
                  </a:schemeClr>
                </a:solidFill>
              </a:rPr>
              <a:t>% Positive (Sentiment) </a:t>
            </a:r>
            <a:endParaRPr lang="en-US" sz="1050" b="1" dirty="0" smtClean="0">
              <a:solidFill>
                <a:schemeClr val="tx1">
                  <a:lumMod val="50000"/>
                  <a:lumOff val="50000"/>
                </a:schemeClr>
              </a:solidFill>
            </a:endParaRPr>
          </a:p>
          <a:p>
            <a:pPr marL="171450" indent="-171450">
              <a:buClr>
                <a:srgbClr val="FF0000"/>
              </a:buClr>
              <a:buFont typeface=".LucidaGrandeUI" charset="0"/>
              <a:buChar char="▼"/>
            </a:pPr>
            <a:r>
              <a:rPr lang="en-US" sz="1050" b="1" dirty="0" smtClean="0">
                <a:solidFill>
                  <a:schemeClr val="tx1">
                    <a:lumMod val="50000"/>
                    <a:lumOff val="50000"/>
                  </a:schemeClr>
                </a:solidFill>
              </a:rPr>
              <a:t>17</a:t>
            </a:r>
            <a:r>
              <a:rPr lang="en-US" sz="1050" b="1" dirty="0">
                <a:solidFill>
                  <a:schemeClr val="tx1">
                    <a:lumMod val="50000"/>
                    <a:lumOff val="50000"/>
                  </a:schemeClr>
                </a:solidFill>
              </a:rPr>
              <a:t>% Links (Media Type)</a:t>
            </a:r>
            <a:endParaRPr lang="en-US" sz="900" b="1" dirty="0">
              <a:solidFill>
                <a:schemeClr val="tx1">
                  <a:lumMod val="50000"/>
                  <a:lumOff val="50000"/>
                </a:schemeClr>
              </a:solidFill>
            </a:endParaRPr>
          </a:p>
        </p:txBody>
      </p:sp>
      <p:sp>
        <p:nvSpPr>
          <p:cNvPr id="55" name="TextBox 54"/>
          <p:cNvSpPr txBox="1"/>
          <p:nvPr/>
        </p:nvSpPr>
        <p:spPr>
          <a:xfrm>
            <a:off x="5091192" y="4792103"/>
            <a:ext cx="2049512"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65+</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8%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5</a:t>
            </a:r>
            <a:r>
              <a:rPr lang="en-US" sz="1050" b="1" dirty="0">
                <a:solidFill>
                  <a:schemeClr val="tx1">
                    <a:lumMod val="50000"/>
                    <a:lumOff val="50000"/>
                  </a:schemeClr>
                </a:solidFill>
              </a:rPr>
              <a:t>% </a:t>
            </a:r>
            <a:r>
              <a:rPr lang="en-US" sz="1050" b="1" dirty="0" smtClean="0">
                <a:solidFill>
                  <a:schemeClr val="tx1">
                    <a:lumMod val="50000"/>
                    <a:lumOff val="50000"/>
                  </a:schemeClr>
                </a:solidFill>
              </a:rPr>
              <a:t>Female</a:t>
            </a:r>
          </a:p>
          <a:p>
            <a:pPr marL="171450" indent="-171450">
              <a:buClr>
                <a:srgbClr val="FF0000"/>
              </a:buClr>
              <a:buFont typeface=".LucidaGrandeUI" charset="0"/>
              <a:buChar char="▼"/>
            </a:pPr>
            <a:r>
              <a:rPr lang="en-US" sz="1050" b="1" dirty="0" smtClean="0">
                <a:solidFill>
                  <a:schemeClr val="tx1">
                    <a:lumMod val="50000"/>
                    <a:lumOff val="50000"/>
                  </a:schemeClr>
                </a:solidFill>
              </a:rPr>
              <a:t>17</a:t>
            </a:r>
            <a:r>
              <a:rPr lang="en-US" sz="1050" b="1" dirty="0">
                <a:solidFill>
                  <a:schemeClr val="tx1">
                    <a:lumMod val="50000"/>
                    <a:lumOff val="50000"/>
                  </a:schemeClr>
                </a:solidFill>
              </a:rPr>
              <a:t>% Positive Sentiment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176" y="1309096"/>
            <a:ext cx="1903945" cy="1906476"/>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 y="1228335"/>
            <a:ext cx="2070825" cy="2070825"/>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535" y="1225544"/>
            <a:ext cx="2070825" cy="2073578"/>
          </a:xfrm>
          <a:prstGeom prst="rect">
            <a:avLst/>
          </a:prstGeom>
        </p:spPr>
      </p:pic>
      <p:sp>
        <p:nvSpPr>
          <p:cNvPr id="27" name="Rectangle 26"/>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entagon 27"/>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0" name="TextBox 29"/>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335" y="5659268"/>
            <a:ext cx="3675174" cy="31247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416" y="6389603"/>
            <a:ext cx="2321011" cy="2070091"/>
          </a:xfrm>
          <a:prstGeom prst="rect">
            <a:avLst/>
          </a:prstGeom>
          <a:ln>
            <a:solidFill>
              <a:srgbClr val="D9D9D9"/>
            </a:solidFill>
          </a:ln>
        </p:spPr>
      </p:pic>
      <p:sp>
        <p:nvSpPr>
          <p:cNvPr id="41" name="Rectangle 40"/>
          <p:cNvSpPr/>
          <p:nvPr/>
        </p:nvSpPr>
        <p:spPr>
          <a:xfrm>
            <a:off x="344048" y="5992631"/>
            <a:ext cx="3434254"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342255" y="5984632"/>
            <a:ext cx="1671483" cy="276999"/>
          </a:xfrm>
          <a:prstGeom prst="rect">
            <a:avLst/>
          </a:prstGeom>
          <a:noFill/>
        </p:spPr>
        <p:txBody>
          <a:bodyPr wrap="none" rtlCol="0" anchor="ctr">
            <a:spAutoFit/>
          </a:bodyPr>
          <a:lstStyle/>
          <a:p>
            <a:r>
              <a:rPr lang="en-US" sz="1200" b="1" dirty="0" smtClean="0">
                <a:solidFill>
                  <a:schemeClr val="bg1"/>
                </a:solidFill>
              </a:rPr>
              <a:t>Normalized Demo Data</a:t>
            </a:r>
            <a:endParaRPr lang="en-US" sz="1200" b="1" dirty="0">
              <a:solidFill>
                <a:schemeClr val="bg1"/>
              </a:solidFill>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7349" y="5631669"/>
            <a:ext cx="3675174" cy="3135901"/>
          </a:xfrm>
          <a:prstGeom prst="rect">
            <a:avLst/>
          </a:prstGeom>
        </p:spPr>
      </p:pic>
      <p:sp>
        <p:nvSpPr>
          <p:cNvPr id="57" name="TextBox 56"/>
          <p:cNvSpPr txBox="1"/>
          <p:nvPr/>
        </p:nvSpPr>
        <p:spPr>
          <a:xfrm>
            <a:off x="4040081" y="6351561"/>
            <a:ext cx="3147584" cy="2062103"/>
          </a:xfrm>
          <a:prstGeom prst="rect">
            <a:avLst/>
          </a:prstGeom>
          <a:noFill/>
          <a:ln>
            <a:noFill/>
          </a:ln>
          <a:effectLst>
            <a:outerShdw sx="1000" sy="1000" algn="ctr" rotWithShape="0">
              <a:schemeClr val="bg1">
                <a:lumMod val="65000"/>
              </a:schemeClr>
            </a:outerShdw>
            <a:softEdge rad="12700"/>
          </a:effectLst>
        </p:spPr>
        <p:txBody>
          <a:bodyPr wrap="square" rtlCol="0">
            <a:spAutoFit/>
          </a:bodyPr>
          <a:lstStyle/>
          <a:p>
            <a:r>
              <a:rPr lang="en-US" sz="1200" b="1" dirty="0" smtClean="0">
                <a:solidFill>
                  <a:schemeClr val="tx1">
                    <a:lumMod val="50000"/>
                    <a:lumOff val="50000"/>
                  </a:schemeClr>
                </a:solidFill>
              </a:rPr>
              <a:t>"</a:t>
            </a:r>
            <a:r>
              <a:rPr lang="en-US" sz="1200" b="1" dirty="0">
                <a:solidFill>
                  <a:schemeClr val="tx1">
                    <a:lumMod val="50000"/>
                    <a:lumOff val="50000"/>
                  </a:schemeClr>
                </a:solidFill>
              </a:rPr>
              <a:t>Sanderson, Sanderson Farms, Perdue, JBS, Pilgrim's Pride, Pilgrims Pride, Tyson, Cargill, Sysco, Smithfield, Keystone, Con </a:t>
            </a:r>
            <a:r>
              <a:rPr lang="en-US" sz="1200" b="1" dirty="0" smtClean="0">
                <a:solidFill>
                  <a:schemeClr val="tx1">
                    <a:lumMod val="50000"/>
                    <a:lumOff val="50000"/>
                  </a:schemeClr>
                </a:solidFill>
              </a:rPr>
              <a:t>Agra”</a:t>
            </a:r>
          </a:p>
          <a:p>
            <a:r>
              <a:rPr lang="en-US" sz="1200" b="1" dirty="0" smtClean="0">
                <a:solidFill>
                  <a:schemeClr val="tx1">
                    <a:lumMod val="50000"/>
                    <a:lumOff val="50000"/>
                  </a:schemeClr>
                </a:solidFill>
              </a:rPr>
              <a:t>AND</a:t>
            </a:r>
          </a:p>
          <a:p>
            <a:r>
              <a:rPr lang="en-US" sz="1200" b="1" dirty="0" smtClean="0">
                <a:solidFill>
                  <a:schemeClr val="tx1">
                    <a:lumMod val="50000"/>
                    <a:lumOff val="50000"/>
                  </a:schemeClr>
                </a:solidFill>
              </a:rPr>
              <a:t>"</a:t>
            </a:r>
            <a:r>
              <a:rPr lang="en-US" sz="1200" b="1" dirty="0">
                <a:solidFill>
                  <a:schemeClr val="tx1">
                    <a:lumMod val="50000"/>
                    <a:lumOff val="50000"/>
                  </a:schemeClr>
                </a:solidFill>
              </a:rPr>
              <a:t>chicken, chickens, product, </a:t>
            </a:r>
            <a:r>
              <a:rPr lang="en-US" sz="1200" b="1" dirty="0" smtClean="0">
                <a:solidFill>
                  <a:schemeClr val="tx1">
                    <a:lumMod val="50000"/>
                    <a:lumOff val="50000"/>
                  </a:schemeClr>
                </a:solidFill>
              </a:rPr>
              <a:t>products, </a:t>
            </a:r>
            <a:r>
              <a:rPr lang="en-US" sz="1200" b="1" dirty="0">
                <a:solidFill>
                  <a:schemeClr val="tx1">
                    <a:lumMod val="50000"/>
                    <a:lumOff val="50000"/>
                  </a:schemeClr>
                </a:solidFill>
              </a:rPr>
              <a:t>bird, </a:t>
            </a:r>
            <a:r>
              <a:rPr lang="en-US" sz="1200" b="1" dirty="0" smtClean="0">
                <a:solidFill>
                  <a:schemeClr val="tx1">
                    <a:lumMod val="50000"/>
                    <a:lumOff val="50000"/>
                  </a:schemeClr>
                </a:solidFill>
              </a:rPr>
              <a:t>birds”</a:t>
            </a:r>
          </a:p>
          <a:p>
            <a:endParaRPr lang="en-US" sz="1200" b="1" i="1" dirty="0">
              <a:solidFill>
                <a:schemeClr val="tx1">
                  <a:lumMod val="50000"/>
                  <a:lumOff val="50000"/>
                </a:schemeClr>
              </a:solidFill>
            </a:endParaRPr>
          </a:p>
          <a:p>
            <a:r>
              <a:rPr lang="en-US" sz="1200" b="1" i="1" dirty="0" smtClean="0">
                <a:solidFill>
                  <a:schemeClr val="tx1">
                    <a:lumMod val="50000"/>
                    <a:lumOff val="50000"/>
                  </a:schemeClr>
                </a:solidFill>
              </a:rPr>
              <a:t>AND NOT</a:t>
            </a:r>
          </a:p>
          <a:p>
            <a:r>
              <a:rPr lang="en-US" sz="1200" dirty="0" smtClean="0">
                <a:solidFill>
                  <a:schemeClr val="tx1">
                    <a:lumMod val="50000"/>
                    <a:lumOff val="50000"/>
                  </a:schemeClr>
                </a:solidFill>
              </a:rPr>
              <a:t>*Sanderson, Tyson, or Perdue used as a last name </a:t>
            </a:r>
          </a:p>
          <a:p>
            <a:endParaRPr lang="en-US" sz="800" dirty="0">
              <a:solidFill>
                <a:schemeClr val="tx1">
                  <a:lumMod val="50000"/>
                  <a:lumOff val="50000"/>
                </a:schemeClr>
              </a:solidFill>
            </a:endParaRPr>
          </a:p>
        </p:txBody>
      </p:sp>
      <p:sp>
        <p:nvSpPr>
          <p:cNvPr id="58" name="Rectangle 57"/>
          <p:cNvSpPr/>
          <p:nvPr/>
        </p:nvSpPr>
        <p:spPr>
          <a:xfrm>
            <a:off x="3990652" y="5997655"/>
            <a:ext cx="3419426"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4022563" y="5996322"/>
            <a:ext cx="578043" cy="276999"/>
          </a:xfrm>
          <a:prstGeom prst="rect">
            <a:avLst/>
          </a:prstGeom>
          <a:noFill/>
        </p:spPr>
        <p:txBody>
          <a:bodyPr wrap="none" rtlCol="0" anchor="ctr">
            <a:spAutoFit/>
          </a:bodyPr>
          <a:lstStyle/>
          <a:p>
            <a:r>
              <a:rPr lang="en-US" sz="1200" b="1" dirty="0" smtClean="0">
                <a:solidFill>
                  <a:schemeClr val="bg1"/>
                </a:solidFill>
              </a:rPr>
              <a:t>Query</a:t>
            </a:r>
            <a:endParaRPr lang="en-US" sz="1200" b="1" dirty="0">
              <a:solidFill>
                <a:schemeClr val="bg1"/>
              </a:solidFill>
            </a:endParaRPr>
          </a:p>
        </p:txBody>
      </p:sp>
    </p:spTree>
    <p:extLst>
      <p:ext uri="{BB962C8B-B14F-4D97-AF65-F5344CB8AC3E}">
        <p14:creationId xmlns:p14="http://schemas.microsoft.com/office/powerpoint/2010/main" val="2127640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0" y="821043"/>
            <a:ext cx="2335896" cy="276999"/>
          </a:xfrm>
          <a:prstGeom prst="rect">
            <a:avLst/>
          </a:prstGeom>
          <a:noFill/>
        </p:spPr>
        <p:txBody>
          <a:bodyPr wrap="none" rtlCol="0" anchor="ctr">
            <a:spAutoFit/>
          </a:bodyPr>
          <a:lstStyle/>
          <a:p>
            <a:r>
              <a:rPr lang="en-US" sz="1200" b="1" dirty="0" smtClean="0">
                <a:solidFill>
                  <a:schemeClr val="bg1"/>
                </a:solidFill>
              </a:rPr>
              <a:t>Food Safety Conversation Insights</a:t>
            </a:r>
            <a:endParaRPr lang="en-US" sz="1200" b="1" dirty="0">
              <a:solidFill>
                <a:schemeClr val="bg1"/>
              </a:solidFill>
            </a:endParaRPr>
          </a:p>
        </p:txBody>
      </p:sp>
      <p:sp>
        <p:nvSpPr>
          <p:cNvPr id="76" name="Terminator 75"/>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7" y="3539881"/>
            <a:ext cx="7627993" cy="3207447"/>
          </a:xfrm>
          <a:prstGeom prst="rect">
            <a:avLst/>
          </a:prstGeom>
        </p:spPr>
      </p:pic>
      <p:sp>
        <p:nvSpPr>
          <p:cNvPr id="82" name="Rectangle 81"/>
          <p:cNvSpPr/>
          <p:nvPr/>
        </p:nvSpPr>
        <p:spPr>
          <a:xfrm>
            <a:off x="235852" y="3877634"/>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TextBox 82"/>
          <p:cNvSpPr txBox="1"/>
          <p:nvPr/>
        </p:nvSpPr>
        <p:spPr>
          <a:xfrm>
            <a:off x="305160" y="3889194"/>
            <a:ext cx="1121525" cy="276999"/>
          </a:xfrm>
          <a:prstGeom prst="rect">
            <a:avLst/>
          </a:prstGeom>
          <a:noFill/>
        </p:spPr>
        <p:txBody>
          <a:bodyPr wrap="none" rtlCol="0" anchor="ctr">
            <a:spAutoFit/>
          </a:bodyPr>
          <a:lstStyle/>
          <a:p>
            <a:r>
              <a:rPr lang="en-US" sz="1200" b="1" dirty="0" smtClean="0">
                <a:solidFill>
                  <a:schemeClr val="bg1"/>
                </a:solidFill>
              </a:rPr>
              <a:t>Brand Analysis</a:t>
            </a:r>
            <a:endParaRPr lang="en-US" sz="1200" b="1" dirty="0">
              <a:solidFill>
                <a:schemeClr val="bg1"/>
              </a:solidFill>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38" y="4265278"/>
            <a:ext cx="2211364" cy="2117264"/>
          </a:xfrm>
          <a:prstGeom prst="rect">
            <a:avLst/>
          </a:prstGeom>
        </p:spPr>
      </p:pic>
      <p:sp>
        <p:nvSpPr>
          <p:cNvPr id="85" name="TextBox 84"/>
          <p:cNvSpPr txBox="1"/>
          <p:nvPr/>
        </p:nvSpPr>
        <p:spPr>
          <a:xfrm>
            <a:off x="2525146" y="4235394"/>
            <a:ext cx="4890187" cy="2431435"/>
          </a:xfrm>
          <a:prstGeom prst="rect">
            <a:avLst/>
          </a:prstGeom>
          <a:noFill/>
        </p:spPr>
        <p:txBody>
          <a:bodyPr wrap="square" rtlCol="0">
            <a:spAutoFit/>
          </a:bodyPr>
          <a:lstStyle/>
          <a:p>
            <a:pPr marL="171450" indent="-171450">
              <a:buFont typeface="Wingdings" charset="2"/>
              <a:buChar char="ü"/>
            </a:pPr>
            <a:r>
              <a:rPr lang="en-US" sz="1200" b="1" dirty="0">
                <a:solidFill>
                  <a:schemeClr val="tx1">
                    <a:lumMod val="50000"/>
                    <a:lumOff val="50000"/>
                  </a:schemeClr>
                </a:solidFill>
              </a:rPr>
              <a:t>A large portion of the conversation surrounding Tyson </a:t>
            </a:r>
            <a:r>
              <a:rPr lang="en-US" sz="1200" b="1" dirty="0" smtClean="0">
                <a:solidFill>
                  <a:schemeClr val="tx1">
                    <a:lumMod val="50000"/>
                    <a:lumOff val="50000"/>
                  </a:schemeClr>
                </a:solidFill>
              </a:rPr>
              <a:t>came from </a:t>
            </a:r>
            <a:r>
              <a:rPr lang="en-US" sz="1200" b="1" dirty="0">
                <a:solidFill>
                  <a:schemeClr val="tx1">
                    <a:lumMod val="50000"/>
                    <a:lumOff val="50000"/>
                  </a:schemeClr>
                </a:solidFill>
              </a:rPr>
              <a:t>influencers talking about </a:t>
            </a:r>
            <a:r>
              <a:rPr lang="en-US" sz="1200" b="1" dirty="0" smtClean="0">
                <a:solidFill>
                  <a:schemeClr val="tx1">
                    <a:lumMod val="50000"/>
                    <a:lumOff val="50000"/>
                  </a:schemeClr>
                </a:solidFill>
              </a:rPr>
              <a:t>“Tyson </a:t>
            </a:r>
            <a:r>
              <a:rPr lang="en-US" sz="1200" b="1" dirty="0">
                <a:solidFill>
                  <a:schemeClr val="tx1">
                    <a:lumMod val="50000"/>
                    <a:lumOff val="50000"/>
                  </a:schemeClr>
                </a:solidFill>
              </a:rPr>
              <a:t>Chicken Nuggets</a:t>
            </a:r>
            <a:r>
              <a:rPr lang="en-US" sz="1200" b="1" dirty="0" smtClean="0">
                <a:solidFill>
                  <a:schemeClr val="tx1">
                    <a:lumMod val="50000"/>
                    <a:lumOff val="50000"/>
                  </a:schemeClr>
                </a:solidFill>
              </a:rPr>
              <a:t>”. </a:t>
            </a:r>
          </a:p>
          <a:p>
            <a:pPr marL="457977" lvl="1" indent="-171450">
              <a:buFont typeface="Wingdings" charset="2"/>
              <a:buChar char="ü"/>
            </a:pPr>
            <a:r>
              <a:rPr lang="en-US" sz="1200" b="1" dirty="0" smtClean="0">
                <a:solidFill>
                  <a:schemeClr val="tx1">
                    <a:lumMod val="50000"/>
                    <a:lumOff val="50000"/>
                  </a:schemeClr>
                </a:solidFill>
              </a:rPr>
              <a:t>Tyson </a:t>
            </a:r>
            <a:r>
              <a:rPr lang="en-US" sz="1200" b="1" dirty="0">
                <a:solidFill>
                  <a:schemeClr val="tx1">
                    <a:lumMod val="50000"/>
                    <a:lumOff val="50000"/>
                  </a:schemeClr>
                </a:solidFill>
              </a:rPr>
              <a:t>Foods also under-indexed on positive sentiment, decreasing 7% to 60% </a:t>
            </a:r>
            <a:r>
              <a:rPr lang="en-US" sz="1200" b="1" dirty="0" smtClean="0">
                <a:solidFill>
                  <a:schemeClr val="tx1">
                    <a:lumMod val="50000"/>
                    <a:lumOff val="50000"/>
                  </a:schemeClr>
                </a:solidFill>
              </a:rPr>
              <a:t>relative to the </a:t>
            </a:r>
            <a:r>
              <a:rPr lang="en-US" sz="1200" b="1" dirty="0">
                <a:solidFill>
                  <a:schemeClr val="tx1">
                    <a:lumMod val="50000"/>
                    <a:lumOff val="50000"/>
                  </a:schemeClr>
                </a:solidFill>
              </a:rPr>
              <a:t>industry average of 67%. </a:t>
            </a:r>
            <a:endParaRPr lang="en-US" sz="1200" b="1" dirty="0" smtClean="0">
              <a:solidFill>
                <a:schemeClr val="tx1">
                  <a:lumMod val="50000"/>
                  <a:lumOff val="50000"/>
                </a:schemeClr>
              </a:solidFill>
            </a:endParaRP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a:solidFill>
                  <a:schemeClr val="tx1">
                    <a:lumMod val="50000"/>
                    <a:lumOff val="50000"/>
                  </a:schemeClr>
                </a:solidFill>
              </a:rPr>
              <a:t>Perdue Farms was largely associated with the word "free" because consumers interacted with and shared coupons on </a:t>
            </a:r>
            <a:r>
              <a:rPr lang="en-US" sz="1200" b="1" dirty="0" smtClean="0">
                <a:solidFill>
                  <a:schemeClr val="tx1">
                    <a:lumMod val="50000"/>
                    <a:lumOff val="50000"/>
                  </a:schemeClr>
                </a:solidFill>
              </a:rPr>
              <a:t>Facebook</a:t>
            </a:r>
          </a:p>
          <a:p>
            <a:pPr marL="171450" indent="-171450">
              <a:buFont typeface="Wingdings" charset="2"/>
              <a:buChar char="ü"/>
            </a:pPr>
            <a:r>
              <a:rPr lang="en-US" sz="1200" b="1" dirty="0" smtClean="0">
                <a:solidFill>
                  <a:schemeClr val="tx1">
                    <a:lumMod val="50000"/>
                    <a:lumOff val="50000"/>
                  </a:schemeClr>
                </a:solidFill>
              </a:rPr>
              <a:t>Influencers </a:t>
            </a:r>
            <a:r>
              <a:rPr lang="en-US" sz="1200" b="1" dirty="0">
                <a:solidFill>
                  <a:schemeClr val="tx1">
                    <a:lumMod val="50000"/>
                    <a:lumOff val="50000"/>
                  </a:schemeClr>
                </a:solidFill>
              </a:rPr>
              <a:t>were most motivated to buy Perdue Farms chicken because of it's color and affordable cost</a:t>
            </a:r>
            <a:endParaRPr lang="en-US" sz="1200" b="1" dirty="0" smtClean="0">
              <a:solidFill>
                <a:schemeClr val="tx1">
                  <a:lumMod val="50000"/>
                  <a:lumOff val="50000"/>
                </a:schemeClr>
              </a:solidFill>
            </a:endParaRP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smtClean="0">
                <a:solidFill>
                  <a:schemeClr val="tx1">
                    <a:lumMod val="50000"/>
                    <a:lumOff val="50000"/>
                  </a:schemeClr>
                </a:solidFill>
              </a:rPr>
              <a:t>Sanderson Farms made up 1% of the conversation</a:t>
            </a:r>
          </a:p>
          <a:p>
            <a:pPr marL="457977" lvl="1" indent="-171450">
              <a:buFont typeface="Wingdings" charset="2"/>
              <a:buChar char="ü"/>
            </a:pPr>
            <a:r>
              <a:rPr lang="en-US" sz="1200" b="1" dirty="0" smtClean="0">
                <a:solidFill>
                  <a:schemeClr val="tx1">
                    <a:lumMod val="50000"/>
                    <a:lumOff val="50000"/>
                  </a:schemeClr>
                </a:solidFill>
              </a:rPr>
              <a:t>The majority of Sanderson’s share came from a specific link: </a:t>
            </a:r>
            <a:r>
              <a:rPr lang="en-US" sz="1200" b="1" dirty="0">
                <a:solidFill>
                  <a:schemeClr val="tx1">
                    <a:lumMod val="50000"/>
                    <a:lumOff val="50000"/>
                  </a:schemeClr>
                </a:solidFill>
                <a:hlinkClick r:id="rId4"/>
              </a:rPr>
              <a:t>http://www.sandersonfarms.com/store-finder</a:t>
            </a:r>
            <a:r>
              <a:rPr lang="en-US" sz="1200" b="1" dirty="0" smtClean="0">
                <a:solidFill>
                  <a:schemeClr val="tx1">
                    <a:lumMod val="50000"/>
                    <a:lumOff val="50000"/>
                  </a:schemeClr>
                </a:solidFill>
                <a:hlinkClick r:id="rId4"/>
              </a:rPr>
              <a:t>/</a:t>
            </a:r>
            <a:endParaRPr lang="en-US" sz="1200" b="1" dirty="0" smtClean="0">
              <a:solidFill>
                <a:schemeClr val="tx1">
                  <a:lumMod val="50000"/>
                  <a:lumOff val="50000"/>
                </a:schemeClr>
              </a:solidFill>
            </a:endParaRPr>
          </a:p>
          <a:p>
            <a:pPr marL="171450" indent="-171450">
              <a:buFont typeface="Wingdings" charset="2"/>
              <a:buChar char="ü"/>
            </a:pPr>
            <a:endParaRPr lang="en-US" sz="1200" b="1" dirty="0">
              <a:solidFill>
                <a:schemeClr val="tx1">
                  <a:lumMod val="50000"/>
                  <a:lumOff val="50000"/>
                </a:schemeClr>
              </a:solidFill>
            </a:endParaRPr>
          </a:p>
        </p:txBody>
      </p:sp>
      <p:sp>
        <p:nvSpPr>
          <p:cNvPr id="31" name="Rectangle 30"/>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9" name="TextBox 38"/>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1" y="915897"/>
            <a:ext cx="7627993" cy="3019039"/>
          </a:xfrm>
          <a:prstGeom prst="rect">
            <a:avLst/>
          </a:prstGeom>
        </p:spPr>
      </p:pic>
      <p:sp>
        <p:nvSpPr>
          <p:cNvPr id="46" name="Rectangle 45"/>
          <p:cNvSpPr/>
          <p:nvPr/>
        </p:nvSpPr>
        <p:spPr>
          <a:xfrm>
            <a:off x="234218" y="1253650"/>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303526" y="1265210"/>
            <a:ext cx="885179" cy="276999"/>
          </a:xfrm>
          <a:prstGeom prst="rect">
            <a:avLst/>
          </a:prstGeom>
          <a:noFill/>
        </p:spPr>
        <p:txBody>
          <a:bodyPr wrap="none" rtlCol="0" anchor="ctr">
            <a:spAutoFit/>
          </a:bodyPr>
          <a:lstStyle/>
          <a:p>
            <a:r>
              <a:rPr lang="en-US" sz="1200" b="1" dirty="0" smtClean="0">
                <a:solidFill>
                  <a:schemeClr val="bg1"/>
                </a:solidFill>
              </a:rPr>
              <a:t>Top 5 Links</a:t>
            </a:r>
          </a:p>
        </p:txBody>
      </p:sp>
      <p:sp>
        <p:nvSpPr>
          <p:cNvPr id="48" name="Rectangle 47"/>
          <p:cNvSpPr/>
          <p:nvPr/>
        </p:nvSpPr>
        <p:spPr>
          <a:xfrm>
            <a:off x="234218" y="1618155"/>
            <a:ext cx="7064494" cy="369332"/>
          </a:xfrm>
          <a:prstGeom prst="rect">
            <a:avLst/>
          </a:prstGeom>
        </p:spPr>
        <p:txBody>
          <a:bodyPr wrap="square">
            <a:spAutoFit/>
          </a:bodyPr>
          <a:lstStyle/>
          <a:p>
            <a:r>
              <a:rPr lang="en-US" sz="900" dirty="0" smtClean="0">
                <a:solidFill>
                  <a:schemeClr val="tx1">
                    <a:lumMod val="50000"/>
                    <a:lumOff val="50000"/>
                  </a:schemeClr>
                </a:solidFill>
              </a:rPr>
              <a:t>None of the links were posted more than 100 times, but 75% of the interactions associated with the links were </a:t>
            </a:r>
            <a:r>
              <a:rPr lang="en-US" sz="900" dirty="0" err="1" smtClean="0">
                <a:solidFill>
                  <a:schemeClr val="tx1">
                    <a:lumMod val="50000"/>
                    <a:lumOff val="50000"/>
                  </a:schemeClr>
                </a:solidFill>
              </a:rPr>
              <a:t>reshares</a:t>
            </a:r>
            <a:r>
              <a:rPr lang="en-US" sz="900" dirty="0" smtClean="0">
                <a:solidFill>
                  <a:schemeClr val="tx1">
                    <a:lumMod val="50000"/>
                    <a:lumOff val="50000"/>
                  </a:schemeClr>
                </a:solidFill>
              </a:rPr>
              <a:t>, signaling that each article snowballed within Facebook as opposed to consumers reading the article elsewhere and feeling compelled to share it with friends on Facebook.</a:t>
            </a:r>
            <a:endParaRPr lang="en-US" sz="900" dirty="0">
              <a:solidFill>
                <a:schemeClr val="tx1">
                  <a:lumMod val="50000"/>
                  <a:lumOff val="50000"/>
                </a:schemeClr>
              </a:solidFill>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500" y="2090360"/>
            <a:ext cx="1805218" cy="1521238"/>
          </a:xfrm>
          <a:prstGeom prst="rect">
            <a:avLst/>
          </a:prstGeom>
          <a:ln w="3175" cmpd="sng">
            <a:solidFill>
              <a:srgbClr val="D9D9D9"/>
            </a:solidFill>
          </a:ln>
        </p:spPr>
      </p:pic>
      <p:sp>
        <p:nvSpPr>
          <p:cNvPr id="52" name="Rectangle 51"/>
          <p:cNvSpPr/>
          <p:nvPr/>
        </p:nvSpPr>
        <p:spPr>
          <a:xfrm>
            <a:off x="296776" y="1981559"/>
            <a:ext cx="3047784" cy="1600438"/>
          </a:xfrm>
          <a:prstGeom prst="rect">
            <a:avLst/>
          </a:prstGeom>
        </p:spPr>
        <p:txBody>
          <a:bodyPr wrap="square">
            <a:spAutoFit/>
          </a:bodyPr>
          <a:lstStyle/>
          <a:p>
            <a:r>
              <a:rPr lang="en-US" sz="1400" b="1" dirty="0" smtClean="0">
                <a:solidFill>
                  <a:srgbClr val="7F7F7F"/>
                </a:solidFill>
              </a:rPr>
              <a:t>41%</a:t>
            </a:r>
            <a:r>
              <a:rPr lang="en-US" sz="1100" b="1" dirty="0" smtClean="0">
                <a:solidFill>
                  <a:srgbClr val="7F7F7F"/>
                </a:solidFill>
              </a:rPr>
              <a:t> - </a:t>
            </a:r>
            <a:r>
              <a:rPr lang="en-US" sz="1100" b="1" dirty="0" smtClean="0">
                <a:solidFill>
                  <a:srgbClr val="7F7F7F"/>
                </a:solidFill>
                <a:hlinkClick r:id="rId8"/>
              </a:rPr>
              <a:t>Aol: Food Poisoning- 6 Foods</a:t>
            </a:r>
            <a:endParaRPr lang="en-US" sz="1100" b="1" dirty="0">
              <a:solidFill>
                <a:srgbClr val="7F7F7F"/>
              </a:solidFill>
            </a:endParaRPr>
          </a:p>
          <a:p>
            <a:endParaRPr lang="en-US" sz="700" b="1" dirty="0" smtClean="0">
              <a:solidFill>
                <a:srgbClr val="7F7F7F"/>
              </a:solidFill>
              <a:hlinkClick r:id="rId9"/>
            </a:endParaRPr>
          </a:p>
          <a:p>
            <a:r>
              <a:rPr lang="en-US" sz="1400" b="1" dirty="0" smtClean="0">
                <a:solidFill>
                  <a:srgbClr val="7F7F7F"/>
                </a:solidFill>
              </a:rPr>
              <a:t>17%</a:t>
            </a:r>
            <a:r>
              <a:rPr lang="en-US" sz="1100" b="1" dirty="0" smtClean="0">
                <a:solidFill>
                  <a:srgbClr val="7F7F7F"/>
                </a:solidFill>
              </a:rPr>
              <a:t> - </a:t>
            </a:r>
            <a:r>
              <a:rPr lang="en-US" sz="1100" b="1" dirty="0" smtClean="0">
                <a:solidFill>
                  <a:srgbClr val="7F7F7F"/>
                </a:solidFill>
                <a:hlinkClick r:id="rId10"/>
              </a:rPr>
              <a:t>Norovirus Outbreak on Cruise</a:t>
            </a:r>
            <a:endParaRPr lang="en-US" sz="1100" b="1" dirty="0">
              <a:solidFill>
                <a:srgbClr val="7F7F7F"/>
              </a:solidFill>
            </a:endParaRPr>
          </a:p>
          <a:p>
            <a:endParaRPr lang="en-US" sz="700" b="1" dirty="0">
              <a:solidFill>
                <a:srgbClr val="7F7F7F"/>
              </a:solidFill>
              <a:hlinkClick r:id="rId9"/>
            </a:endParaRPr>
          </a:p>
          <a:p>
            <a:r>
              <a:rPr lang="en-US" sz="1400" b="1" dirty="0" smtClean="0">
                <a:solidFill>
                  <a:srgbClr val="7F7F7F"/>
                </a:solidFill>
              </a:rPr>
              <a:t>15% - </a:t>
            </a:r>
            <a:r>
              <a:rPr lang="en-US" sz="1100" b="1" dirty="0" smtClean="0">
                <a:solidFill>
                  <a:srgbClr val="7F7F7F"/>
                </a:solidFill>
                <a:hlinkClick r:id="rId11"/>
              </a:rPr>
              <a:t>Food Safety News: Dole Knew of Listeria</a:t>
            </a:r>
            <a:endParaRPr lang="en-US" sz="1100" b="1" dirty="0">
              <a:solidFill>
                <a:srgbClr val="7F7F7F"/>
              </a:solidFill>
            </a:endParaRPr>
          </a:p>
          <a:p>
            <a:endParaRPr lang="en-US" sz="700" b="1" dirty="0" smtClean="0">
              <a:solidFill>
                <a:srgbClr val="7F7F7F"/>
              </a:solidFill>
            </a:endParaRPr>
          </a:p>
          <a:p>
            <a:r>
              <a:rPr lang="en-US" sz="1400" b="1" dirty="0" smtClean="0">
                <a:solidFill>
                  <a:srgbClr val="7F7F7F"/>
                </a:solidFill>
              </a:rPr>
              <a:t>14% </a:t>
            </a:r>
            <a:r>
              <a:rPr lang="en-US" sz="1100" b="1" dirty="0" smtClean="0">
                <a:solidFill>
                  <a:srgbClr val="7F7F7F"/>
                </a:solidFill>
              </a:rPr>
              <a:t>- </a:t>
            </a:r>
            <a:r>
              <a:rPr lang="en-US" sz="1100" b="1" dirty="0" smtClean="0">
                <a:solidFill>
                  <a:srgbClr val="7F7F7F"/>
                </a:solidFill>
                <a:hlinkClick r:id="rId12"/>
              </a:rPr>
              <a:t>WSJ: U.S. Probes Dole</a:t>
            </a:r>
            <a:endParaRPr lang="en-US" sz="1100" b="1" dirty="0" smtClean="0">
              <a:solidFill>
                <a:srgbClr val="7F7F7F"/>
              </a:solidFill>
            </a:endParaRPr>
          </a:p>
          <a:p>
            <a:endParaRPr lang="en-US" sz="700" i="1" dirty="0" smtClean="0">
              <a:solidFill>
                <a:srgbClr val="7F7F7F"/>
              </a:solidFill>
            </a:endParaRPr>
          </a:p>
          <a:p>
            <a:r>
              <a:rPr lang="en-US" sz="1400" b="1" dirty="0" smtClean="0">
                <a:solidFill>
                  <a:srgbClr val="7F7F7F"/>
                </a:solidFill>
              </a:rPr>
              <a:t>13% </a:t>
            </a:r>
            <a:r>
              <a:rPr lang="en-US" sz="1100" b="1" dirty="0" smtClean="0">
                <a:solidFill>
                  <a:srgbClr val="7F7F7F"/>
                </a:solidFill>
              </a:rPr>
              <a:t>- </a:t>
            </a:r>
            <a:r>
              <a:rPr lang="en-US" sz="1100" b="1" dirty="0" smtClean="0">
                <a:solidFill>
                  <a:srgbClr val="7F7F7F"/>
                </a:solidFill>
                <a:hlinkClick r:id="rId13"/>
              </a:rPr>
              <a:t>French Listeria Outbreak</a:t>
            </a:r>
            <a:endParaRPr lang="en-US" sz="1100" i="1" dirty="0" smtClean="0">
              <a:solidFill>
                <a:srgbClr val="7F7F7F"/>
              </a:solidFill>
            </a:endParaRPr>
          </a:p>
        </p:txBody>
      </p:sp>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17672" y="2090360"/>
            <a:ext cx="1763061" cy="1521238"/>
          </a:xfrm>
          <a:prstGeom prst="rect">
            <a:avLst/>
          </a:prstGeom>
          <a:ln>
            <a:solidFill>
              <a:srgbClr val="D9D9D9"/>
            </a:solidFill>
          </a:ln>
        </p:spPr>
      </p:pic>
      <p:sp>
        <p:nvSpPr>
          <p:cNvPr id="33" name="Rectangle 32"/>
          <p:cNvSpPr/>
          <p:nvPr/>
        </p:nvSpPr>
        <p:spPr>
          <a:xfrm>
            <a:off x="201709" y="6621780"/>
            <a:ext cx="7331920" cy="3259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5221" y="6621780"/>
            <a:ext cx="2621230" cy="307777"/>
          </a:xfrm>
          <a:prstGeom prst="rect">
            <a:avLst/>
          </a:prstGeom>
          <a:noFill/>
        </p:spPr>
        <p:txBody>
          <a:bodyPr wrap="none" rtlCol="0">
            <a:spAutoFit/>
          </a:bodyPr>
          <a:lstStyle/>
          <a:p>
            <a:r>
              <a:rPr lang="en-US" sz="1400" b="1" dirty="0" smtClean="0">
                <a:solidFill>
                  <a:schemeClr val="bg1"/>
                </a:solidFill>
                <a:latin typeface="Lato" charset="0"/>
                <a:ea typeface="Lato" charset="0"/>
                <a:cs typeface="Lato" charset="0"/>
              </a:rPr>
              <a:t>Industry Conversation Insights</a:t>
            </a:r>
            <a:endParaRPr lang="en-US" sz="1400" b="1" dirty="0">
              <a:solidFill>
                <a:schemeClr val="bg1"/>
              </a:solidFill>
              <a:latin typeface="Lato" charset="0"/>
              <a:ea typeface="Lato" charset="0"/>
              <a:cs typeface="Lato" charset="0"/>
            </a:endParaRPr>
          </a:p>
        </p:txBody>
      </p:sp>
      <p:sp>
        <p:nvSpPr>
          <p:cNvPr id="35" name="TextBox 34"/>
          <p:cNvSpPr txBox="1"/>
          <p:nvPr/>
        </p:nvSpPr>
        <p:spPr>
          <a:xfrm>
            <a:off x="283546" y="6990306"/>
            <a:ext cx="4542454" cy="1173847"/>
          </a:xfrm>
          <a:prstGeom prst="rect">
            <a:avLst/>
          </a:prstGeom>
          <a:noFill/>
        </p:spPr>
        <p:txBody>
          <a:bodyPr wrap="square" rtlCol="0">
            <a:spAutoFit/>
          </a:bodyPr>
          <a:lstStyle/>
          <a:p>
            <a:r>
              <a:rPr lang="en-US" sz="900" b="1" dirty="0" smtClean="0">
                <a:solidFill>
                  <a:schemeClr val="accent1">
                    <a:lumMod val="50000"/>
                  </a:schemeClr>
                </a:solidFill>
              </a:rPr>
              <a:t>Daily Volume</a:t>
            </a:r>
            <a:r>
              <a:rPr lang="en-US" sz="900" dirty="0">
                <a:solidFill>
                  <a:schemeClr val="accent1">
                    <a:lumMod val="50000"/>
                  </a:schemeClr>
                </a:solidFill>
              </a:rPr>
              <a:t>: </a:t>
            </a:r>
            <a:r>
              <a:rPr lang="en-US" sz="900" dirty="0" smtClean="0">
                <a:solidFill>
                  <a:schemeClr val="accent1">
                    <a:lumMod val="50000"/>
                  </a:schemeClr>
                </a:solidFill>
              </a:rPr>
              <a:t>On average there were more interactions per day on weekdays than weekends</a:t>
            </a:r>
          </a:p>
          <a:p>
            <a:endParaRPr lang="en-US" sz="500" b="1" dirty="0" smtClean="0">
              <a:solidFill>
                <a:schemeClr val="accent1">
                  <a:lumMod val="50000"/>
                </a:schemeClr>
              </a:solidFill>
            </a:endParaRPr>
          </a:p>
          <a:p>
            <a:r>
              <a:rPr lang="en-US" sz="900" b="1" dirty="0" smtClean="0">
                <a:solidFill>
                  <a:schemeClr val="accent1">
                    <a:lumMod val="50000"/>
                  </a:schemeClr>
                </a:solidFill>
              </a:rPr>
              <a:t>Hourly Volume</a:t>
            </a:r>
            <a:r>
              <a:rPr lang="en-US" sz="900" dirty="0" smtClean="0">
                <a:solidFill>
                  <a:schemeClr val="accent1">
                    <a:lumMod val="50000"/>
                  </a:schemeClr>
                </a:solidFill>
              </a:rPr>
              <a:t>: The volume of data typically peaked between </a:t>
            </a:r>
            <a:r>
              <a:rPr lang="en-US" sz="900" dirty="0">
                <a:solidFill>
                  <a:schemeClr val="accent1">
                    <a:lumMod val="50000"/>
                  </a:schemeClr>
                </a:solidFill>
              </a:rPr>
              <a:t>8</a:t>
            </a:r>
            <a:r>
              <a:rPr lang="en-US" sz="900" dirty="0" smtClean="0">
                <a:solidFill>
                  <a:schemeClr val="accent1">
                    <a:lumMod val="50000"/>
                  </a:schemeClr>
                </a:solidFill>
              </a:rPr>
              <a:t> and 10PM EST</a:t>
            </a:r>
          </a:p>
          <a:p>
            <a:endParaRPr lang="en-US" sz="500" b="1" dirty="0" smtClean="0">
              <a:solidFill>
                <a:schemeClr val="accent1">
                  <a:lumMod val="50000"/>
                </a:schemeClr>
              </a:solidFill>
            </a:endParaRPr>
          </a:p>
          <a:p>
            <a:r>
              <a:rPr lang="en-US" sz="900" b="1" dirty="0" smtClean="0">
                <a:solidFill>
                  <a:schemeClr val="accent1">
                    <a:lumMod val="50000"/>
                  </a:schemeClr>
                </a:solidFill>
              </a:rPr>
              <a:t>Peak on April 14</a:t>
            </a:r>
            <a:r>
              <a:rPr lang="en-US" sz="900" b="1" baseline="30000" dirty="0" smtClean="0">
                <a:solidFill>
                  <a:schemeClr val="accent1">
                    <a:lumMod val="50000"/>
                  </a:schemeClr>
                </a:solidFill>
              </a:rPr>
              <a:t>th</a:t>
            </a:r>
            <a:r>
              <a:rPr lang="en-US" sz="900" b="1" dirty="0" smtClean="0">
                <a:solidFill>
                  <a:schemeClr val="accent1">
                    <a:lumMod val="50000"/>
                  </a:schemeClr>
                </a:solidFill>
              </a:rPr>
              <a:t> </a:t>
            </a:r>
            <a:r>
              <a:rPr lang="en-US" sz="900" dirty="0" smtClean="0">
                <a:solidFill>
                  <a:schemeClr val="accent1">
                    <a:lumMod val="50000"/>
                  </a:schemeClr>
                </a:solidFill>
              </a:rPr>
              <a:t>: The largest peak in conversation was from April 14</a:t>
            </a:r>
            <a:r>
              <a:rPr lang="en-US" sz="900" baseline="30000" dirty="0" smtClean="0">
                <a:solidFill>
                  <a:schemeClr val="accent1">
                    <a:lumMod val="50000"/>
                  </a:schemeClr>
                </a:solidFill>
              </a:rPr>
              <a:t>th</a:t>
            </a:r>
            <a:r>
              <a:rPr lang="en-US" sz="900" dirty="0" smtClean="0">
                <a:solidFill>
                  <a:schemeClr val="accent1">
                    <a:lumMod val="50000"/>
                  </a:schemeClr>
                </a:solidFill>
              </a:rPr>
              <a:t> – 15</a:t>
            </a:r>
            <a:r>
              <a:rPr lang="en-US" sz="900" baseline="30000" dirty="0" smtClean="0">
                <a:solidFill>
                  <a:schemeClr val="accent1">
                    <a:lumMod val="50000"/>
                  </a:schemeClr>
                </a:solidFill>
              </a:rPr>
              <a:t>th</a:t>
            </a:r>
            <a:r>
              <a:rPr lang="en-US" sz="900" dirty="0" smtClean="0">
                <a:solidFill>
                  <a:schemeClr val="accent1">
                    <a:lumMod val="50000"/>
                  </a:schemeClr>
                </a:solidFill>
              </a:rPr>
              <a:t> due to an over-index of Tyson conversation with an over-index of engagements as opposed to actual posts.</a:t>
            </a:r>
          </a:p>
          <a:p>
            <a:endParaRPr lang="en-US" sz="400" dirty="0" smtClean="0">
              <a:solidFill>
                <a:schemeClr val="accent1">
                  <a:lumMod val="50000"/>
                </a:schemeClr>
              </a:solidFill>
            </a:endParaRPr>
          </a:p>
          <a:p>
            <a:endParaRPr lang="en-US" sz="900" dirty="0">
              <a:solidFill>
                <a:schemeClr val="accent1">
                  <a:lumMod val="50000"/>
                </a:schemeClr>
              </a:solidFill>
            </a:endParaRPr>
          </a:p>
          <a:p>
            <a:endParaRPr lang="en-US" dirty="0"/>
          </a:p>
        </p:txBody>
      </p:sp>
      <p:sp>
        <p:nvSpPr>
          <p:cNvPr id="36" name="TextBox 35"/>
          <p:cNvSpPr txBox="1"/>
          <p:nvPr/>
        </p:nvSpPr>
        <p:spPr>
          <a:xfrm>
            <a:off x="4403117" y="6959076"/>
            <a:ext cx="3369283" cy="769441"/>
          </a:xfrm>
          <a:prstGeom prst="rect">
            <a:avLst/>
          </a:prstGeom>
          <a:noFill/>
        </p:spPr>
        <p:txBody>
          <a:bodyPr wrap="square" rtlCol="0">
            <a:spAutoFit/>
          </a:bodyPr>
          <a:lstStyle/>
          <a:p>
            <a:pPr algn="ctr"/>
            <a:r>
              <a:rPr lang="en-US" sz="2400" b="1" dirty="0" smtClean="0">
                <a:solidFill>
                  <a:schemeClr val="accent1">
                    <a:lumMod val="50000"/>
                  </a:schemeClr>
                </a:solidFill>
              </a:rPr>
              <a:t>342,600</a:t>
            </a:r>
          </a:p>
          <a:p>
            <a:pPr algn="ctr"/>
            <a:r>
              <a:rPr lang="en-US" sz="2000" b="1" dirty="0" smtClean="0">
                <a:solidFill>
                  <a:schemeClr val="accent1">
                    <a:lumMod val="50000"/>
                  </a:schemeClr>
                </a:solidFill>
              </a:rPr>
              <a:t>Total Interactions</a:t>
            </a:r>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2238" y="7883000"/>
            <a:ext cx="6967746" cy="1719662"/>
          </a:xfrm>
          <a:prstGeom prst="rect">
            <a:avLst/>
          </a:prstGeom>
        </p:spPr>
      </p:pic>
    </p:spTree>
    <p:extLst>
      <p:ext uri="{BB962C8B-B14F-4D97-AF65-F5344CB8AC3E}">
        <p14:creationId xmlns:p14="http://schemas.microsoft.com/office/powerpoint/2010/main" val="158697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6</a:t>
            </a:fld>
            <a:endParaRPr lang="en-US"/>
          </a:p>
        </p:txBody>
      </p:sp>
      <p:sp>
        <p:nvSpPr>
          <p:cNvPr id="44" name="Rectangle 4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0" y="821043"/>
            <a:ext cx="2855397" cy="276999"/>
          </a:xfrm>
          <a:prstGeom prst="rect">
            <a:avLst/>
          </a:prstGeom>
          <a:noFill/>
        </p:spPr>
        <p:txBody>
          <a:bodyPr wrap="none" rtlCol="0" anchor="ctr">
            <a:spAutoFit/>
          </a:bodyPr>
          <a:lstStyle/>
          <a:p>
            <a:r>
              <a:rPr lang="en-US" sz="1200" b="1" dirty="0">
                <a:solidFill>
                  <a:schemeClr val="bg1"/>
                </a:solidFill>
              </a:rPr>
              <a:t>Food Safety Custom </a:t>
            </a:r>
            <a:r>
              <a:rPr lang="en-US" sz="1200" b="1" dirty="0" smtClean="0">
                <a:solidFill>
                  <a:schemeClr val="bg1"/>
                </a:solidFill>
              </a:rPr>
              <a:t>Conversation Insights</a:t>
            </a:r>
            <a:endParaRPr lang="en-US" sz="1200" b="1" dirty="0">
              <a:solidFill>
                <a:schemeClr val="bg1"/>
              </a:solidFill>
            </a:endParaRPr>
          </a:p>
        </p:txBody>
      </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649" y="3684955"/>
            <a:ext cx="3722348" cy="3123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74" y="927528"/>
            <a:ext cx="3722348" cy="3123425"/>
          </a:xfrm>
          <a:prstGeom prst="rect">
            <a:avLst/>
          </a:prstGeom>
        </p:spPr>
      </p:pic>
      <p:sp>
        <p:nvSpPr>
          <p:cNvPr id="30" name="Terminator 29"/>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3692045"/>
            <a:ext cx="3722348" cy="3123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929198"/>
            <a:ext cx="3722348" cy="3123425"/>
          </a:xfrm>
          <a:prstGeom prst="rect">
            <a:avLst/>
          </a:prstGeom>
        </p:spPr>
      </p:pic>
      <p:sp>
        <p:nvSpPr>
          <p:cNvPr id="81" name="Rectangle 80"/>
          <p:cNvSpPr/>
          <p:nvPr/>
        </p:nvSpPr>
        <p:spPr>
          <a:xfrm>
            <a:off x="255415" y="403184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331098" y="4033259"/>
            <a:ext cx="1548052" cy="276999"/>
          </a:xfrm>
          <a:prstGeom prst="rect">
            <a:avLst/>
          </a:prstGeom>
          <a:noFill/>
        </p:spPr>
        <p:txBody>
          <a:bodyPr wrap="none" rtlCol="0" anchor="ctr">
            <a:spAutoFit/>
          </a:bodyPr>
          <a:lstStyle/>
          <a:p>
            <a:r>
              <a:rPr lang="en-US" sz="1200" b="1" dirty="0" smtClean="0">
                <a:solidFill>
                  <a:schemeClr val="bg1"/>
                </a:solidFill>
              </a:rPr>
              <a:t>Preparation Methods</a:t>
            </a:r>
            <a:endParaRPr lang="en-US" sz="1200" b="1" dirty="0">
              <a:solidFill>
                <a:schemeClr val="bg1"/>
              </a:solidFill>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855" y="2111139"/>
            <a:ext cx="2643604" cy="1588975"/>
          </a:xfrm>
          <a:prstGeom prst="rect">
            <a:avLst/>
          </a:prstGeom>
          <a:ln w="3175" cmpd="sng">
            <a:solidFill>
              <a:srgbClr val="D9D9D9"/>
            </a:solidFill>
          </a:ln>
        </p:spPr>
      </p:pic>
      <p:sp>
        <p:nvSpPr>
          <p:cNvPr id="86" name="Rectangle 85"/>
          <p:cNvSpPr/>
          <p:nvPr/>
        </p:nvSpPr>
        <p:spPr>
          <a:xfrm>
            <a:off x="3905928" y="402475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3981611" y="4026169"/>
            <a:ext cx="592213" cy="276999"/>
          </a:xfrm>
          <a:prstGeom prst="rect">
            <a:avLst/>
          </a:prstGeom>
          <a:noFill/>
        </p:spPr>
        <p:txBody>
          <a:bodyPr wrap="none" rtlCol="0" anchor="ctr">
            <a:spAutoFit/>
          </a:bodyPr>
          <a:lstStyle/>
          <a:p>
            <a:r>
              <a:rPr lang="en-US" sz="1200" b="1" dirty="0" smtClean="0">
                <a:solidFill>
                  <a:schemeClr val="bg1"/>
                </a:solidFill>
              </a:rPr>
              <a:t>Drinks</a:t>
            </a:r>
            <a:endParaRPr lang="en-US" sz="1200" b="1" dirty="0">
              <a:solidFill>
                <a:schemeClr val="bg1"/>
              </a:solidFill>
            </a:endParaRPr>
          </a:p>
        </p:txBody>
      </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431" y="4788997"/>
            <a:ext cx="2875420" cy="1728311"/>
          </a:xfrm>
          <a:prstGeom prst="rect">
            <a:avLst/>
          </a:prstGeom>
          <a:ln w="3175" cmpd="sng">
            <a:solidFill>
              <a:srgbClr val="D9D9D9"/>
            </a:solidFill>
          </a:ln>
        </p:spPr>
      </p:pic>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1" y="6470692"/>
            <a:ext cx="3722348" cy="3123425"/>
          </a:xfrm>
          <a:prstGeom prst="rect">
            <a:avLst/>
          </a:prstGeom>
        </p:spPr>
      </p:pic>
      <p:sp>
        <p:nvSpPr>
          <p:cNvPr id="91" name="Rectangle 90"/>
          <p:cNvSpPr/>
          <p:nvPr/>
        </p:nvSpPr>
        <p:spPr>
          <a:xfrm>
            <a:off x="269590" y="681049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345273" y="6811906"/>
            <a:ext cx="512641" cy="276999"/>
          </a:xfrm>
          <a:prstGeom prst="rect">
            <a:avLst/>
          </a:prstGeom>
          <a:noFill/>
        </p:spPr>
        <p:txBody>
          <a:bodyPr wrap="none" rtlCol="0" anchor="ctr">
            <a:spAutoFit/>
          </a:bodyPr>
          <a:lstStyle/>
          <a:p>
            <a:r>
              <a:rPr lang="en-US" sz="1200" b="1" dirty="0" smtClean="0">
                <a:solidFill>
                  <a:schemeClr val="bg1"/>
                </a:solidFill>
              </a:rPr>
              <a:t>Taste</a:t>
            </a:r>
          </a:p>
        </p:txBody>
      </p:sp>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356" y="4820058"/>
            <a:ext cx="2747095" cy="1651179"/>
          </a:xfrm>
          <a:prstGeom prst="rect">
            <a:avLst/>
          </a:prstGeom>
          <a:ln w="3175" cmpd="sng">
            <a:solidFill>
              <a:srgbClr val="D9D9D9"/>
            </a:solidFill>
          </a:ln>
        </p:spPr>
      </p:pic>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916" y="6481322"/>
            <a:ext cx="3722348" cy="3123425"/>
          </a:xfrm>
          <a:prstGeom prst="rect">
            <a:avLst/>
          </a:prstGeom>
        </p:spPr>
      </p:pic>
      <p:sp>
        <p:nvSpPr>
          <p:cNvPr id="100" name="Rectangle 99"/>
          <p:cNvSpPr/>
          <p:nvPr/>
        </p:nvSpPr>
        <p:spPr>
          <a:xfrm>
            <a:off x="3927195" y="682112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Box 100"/>
          <p:cNvSpPr txBox="1"/>
          <p:nvPr/>
        </p:nvSpPr>
        <p:spPr>
          <a:xfrm>
            <a:off x="4002878" y="6822536"/>
            <a:ext cx="582339" cy="276999"/>
          </a:xfrm>
          <a:prstGeom prst="rect">
            <a:avLst/>
          </a:prstGeom>
          <a:noFill/>
        </p:spPr>
        <p:txBody>
          <a:bodyPr wrap="none" rtlCol="0" anchor="ctr">
            <a:spAutoFit/>
          </a:bodyPr>
          <a:lstStyle/>
          <a:p>
            <a:r>
              <a:rPr lang="en-US" sz="1200" b="1" dirty="0" smtClean="0">
                <a:solidFill>
                  <a:schemeClr val="bg1"/>
                </a:solidFill>
              </a:rPr>
              <a:t>Stores</a:t>
            </a:r>
            <a:endParaRPr lang="en-US" sz="1200" b="1" dirty="0">
              <a:solidFill>
                <a:schemeClr val="bg1"/>
              </a:solidFill>
            </a:endParaRPr>
          </a:p>
        </p:txBody>
      </p:sp>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1798" y="7558288"/>
            <a:ext cx="2769222" cy="1664479"/>
          </a:xfrm>
          <a:prstGeom prst="rect">
            <a:avLst/>
          </a:prstGeom>
          <a:ln w="3175" cmpd="sng">
            <a:solidFill>
              <a:srgbClr val="D9D9D9"/>
            </a:solidFill>
          </a:ln>
        </p:spPr>
      </p:pic>
      <p:sp>
        <p:nvSpPr>
          <p:cNvPr id="43" name="Rectangle 42"/>
          <p:cNvSpPr/>
          <p:nvPr/>
        </p:nvSpPr>
        <p:spPr>
          <a:xfrm>
            <a:off x="256056" y="1317709"/>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891" y="2066597"/>
            <a:ext cx="2696828" cy="1624551"/>
          </a:xfrm>
          <a:prstGeom prst="rect">
            <a:avLst/>
          </a:prstGeom>
        </p:spPr>
      </p:pic>
      <p:sp>
        <p:nvSpPr>
          <p:cNvPr id="46" name="TextBox 45"/>
          <p:cNvSpPr txBox="1"/>
          <p:nvPr/>
        </p:nvSpPr>
        <p:spPr>
          <a:xfrm>
            <a:off x="325364" y="1329269"/>
            <a:ext cx="1499706" cy="276999"/>
          </a:xfrm>
          <a:prstGeom prst="rect">
            <a:avLst/>
          </a:prstGeom>
          <a:noFill/>
        </p:spPr>
        <p:txBody>
          <a:bodyPr wrap="none" rtlCol="0" anchor="ctr">
            <a:spAutoFit/>
          </a:bodyPr>
          <a:lstStyle/>
          <a:p>
            <a:r>
              <a:rPr lang="en-US" sz="1200" b="1" dirty="0" smtClean="0">
                <a:solidFill>
                  <a:schemeClr val="bg1"/>
                </a:solidFill>
              </a:rPr>
              <a:t>Purchase Motivators</a:t>
            </a:r>
            <a:endParaRPr lang="en-US" sz="1200" b="1" dirty="0">
              <a:solidFill>
                <a:schemeClr val="bg1"/>
              </a:solidFill>
            </a:endParaRPr>
          </a:p>
        </p:txBody>
      </p:sp>
      <p:sp>
        <p:nvSpPr>
          <p:cNvPr id="49" name="Rectangle 48"/>
          <p:cNvSpPr/>
          <p:nvPr/>
        </p:nvSpPr>
        <p:spPr>
          <a:xfrm>
            <a:off x="3874147" y="1317622"/>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3934091" y="1320640"/>
            <a:ext cx="570990" cy="276999"/>
          </a:xfrm>
          <a:prstGeom prst="rect">
            <a:avLst/>
          </a:prstGeom>
          <a:noFill/>
        </p:spPr>
        <p:txBody>
          <a:bodyPr wrap="none" rtlCol="0" anchor="ctr">
            <a:spAutoFit/>
          </a:bodyPr>
          <a:lstStyle/>
          <a:p>
            <a:r>
              <a:rPr lang="en-US" sz="1200" b="1" dirty="0" smtClean="0">
                <a:solidFill>
                  <a:schemeClr val="bg1"/>
                </a:solidFill>
              </a:rPr>
              <a:t>Meals</a:t>
            </a:r>
            <a:endParaRPr lang="en-US" sz="1200" b="1" dirty="0">
              <a:solidFill>
                <a:schemeClr val="bg1"/>
              </a:solidFill>
            </a:endParaRP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356" y="7549738"/>
            <a:ext cx="2747094" cy="1651179"/>
          </a:xfrm>
          <a:prstGeom prst="rect">
            <a:avLst/>
          </a:prstGeom>
          <a:ln w="3175" cmpd="sng">
            <a:solidFill>
              <a:srgbClr val="D9D9D9"/>
            </a:solidFill>
          </a:ln>
        </p:spPr>
      </p:pic>
      <p:sp>
        <p:nvSpPr>
          <p:cNvPr id="54" name="Rectangle 53"/>
          <p:cNvSpPr/>
          <p:nvPr/>
        </p:nvSpPr>
        <p:spPr>
          <a:xfrm>
            <a:off x="3999273" y="4323062"/>
            <a:ext cx="3288004" cy="369332"/>
          </a:xfrm>
          <a:prstGeom prst="rect">
            <a:avLst/>
          </a:prstGeom>
        </p:spPr>
        <p:txBody>
          <a:bodyPr wrap="square">
            <a:spAutoFit/>
          </a:bodyPr>
          <a:lstStyle/>
          <a:p>
            <a:r>
              <a:rPr lang="en-US" sz="900" dirty="0" smtClean="0">
                <a:solidFill>
                  <a:schemeClr val="tx1">
                    <a:lumMod val="50000"/>
                    <a:lumOff val="50000"/>
                  </a:schemeClr>
                </a:solidFill>
              </a:rPr>
              <a:t>Influencers in Missouri over-indexed in conversation that associated chicken with a drink</a:t>
            </a:r>
            <a:endParaRPr lang="en-US" sz="900" dirty="0">
              <a:solidFill>
                <a:schemeClr val="tx1">
                  <a:lumMod val="50000"/>
                  <a:lumOff val="50000"/>
                </a:schemeClr>
              </a:solidFill>
            </a:endParaRPr>
          </a:p>
        </p:txBody>
      </p:sp>
      <p:sp>
        <p:nvSpPr>
          <p:cNvPr id="55" name="Rectangle 54"/>
          <p:cNvSpPr/>
          <p:nvPr/>
        </p:nvSpPr>
        <p:spPr>
          <a:xfrm>
            <a:off x="410166" y="4320529"/>
            <a:ext cx="3288004" cy="507831"/>
          </a:xfrm>
          <a:prstGeom prst="rect">
            <a:avLst/>
          </a:prstGeom>
        </p:spPr>
        <p:txBody>
          <a:bodyPr wrap="square">
            <a:spAutoFit/>
          </a:bodyPr>
          <a:lstStyle/>
          <a:p>
            <a:r>
              <a:rPr lang="en-US" sz="900" dirty="0">
                <a:solidFill>
                  <a:schemeClr val="tx1">
                    <a:lumMod val="50000"/>
                    <a:lumOff val="50000"/>
                  </a:schemeClr>
                </a:solidFill>
              </a:rPr>
              <a:t>35-54 years old (50%) dominated the conversation around “Grill” whereas those 25-34 years old (29%) spoke to the “Fry” </a:t>
            </a:r>
            <a:r>
              <a:rPr lang="en-US" sz="900" dirty="0" smtClean="0">
                <a:solidFill>
                  <a:schemeClr val="tx1">
                    <a:lumMod val="50000"/>
                    <a:lumOff val="50000"/>
                  </a:schemeClr>
                </a:solidFill>
              </a:rPr>
              <a:t>conversation</a:t>
            </a:r>
            <a:endParaRPr lang="en-US" sz="900" dirty="0">
              <a:solidFill>
                <a:schemeClr val="tx1">
                  <a:lumMod val="50000"/>
                  <a:lumOff val="50000"/>
                </a:schemeClr>
              </a:solidFill>
            </a:endParaRPr>
          </a:p>
        </p:txBody>
      </p:sp>
      <p:sp>
        <p:nvSpPr>
          <p:cNvPr id="56" name="Rectangle 55"/>
          <p:cNvSpPr/>
          <p:nvPr/>
        </p:nvSpPr>
        <p:spPr>
          <a:xfrm>
            <a:off x="3905928" y="7139015"/>
            <a:ext cx="3549627" cy="369332"/>
          </a:xfrm>
          <a:prstGeom prst="rect">
            <a:avLst/>
          </a:prstGeom>
        </p:spPr>
        <p:txBody>
          <a:bodyPr wrap="square">
            <a:spAutoFit/>
          </a:bodyPr>
          <a:lstStyle/>
          <a:p>
            <a:r>
              <a:rPr lang="en-US" sz="900" dirty="0">
                <a:solidFill>
                  <a:schemeClr val="tx1">
                    <a:lumMod val="50000"/>
                    <a:lumOff val="50000"/>
                  </a:schemeClr>
                </a:solidFill>
              </a:rPr>
              <a:t>Conversation around “Walmart” is driven by Oregon and Washington at 79% and 21%, respectively, by 25-34 year olds (32%), and females (80</a:t>
            </a:r>
            <a:r>
              <a:rPr lang="en-US" sz="900" dirty="0" smtClean="0">
                <a:solidFill>
                  <a:schemeClr val="tx1">
                    <a:lumMod val="50000"/>
                    <a:lumOff val="50000"/>
                  </a:schemeClr>
                </a:solidFill>
              </a:rPr>
              <a:t>%) </a:t>
            </a:r>
            <a:endParaRPr lang="en-US" sz="900" dirty="0">
              <a:solidFill>
                <a:schemeClr val="tx1">
                  <a:lumMod val="50000"/>
                  <a:lumOff val="50000"/>
                </a:schemeClr>
              </a:solidFill>
            </a:endParaRPr>
          </a:p>
        </p:txBody>
      </p:sp>
      <p:sp>
        <p:nvSpPr>
          <p:cNvPr id="58" name="Rectangle 57"/>
          <p:cNvSpPr/>
          <p:nvPr/>
        </p:nvSpPr>
        <p:spPr>
          <a:xfrm>
            <a:off x="3874147" y="1599471"/>
            <a:ext cx="3480235" cy="507831"/>
          </a:xfrm>
          <a:prstGeom prst="rect">
            <a:avLst/>
          </a:prstGeom>
        </p:spPr>
        <p:txBody>
          <a:bodyPr wrap="square">
            <a:spAutoFit/>
          </a:bodyPr>
          <a:lstStyle/>
          <a:p>
            <a:r>
              <a:rPr lang="en-US" sz="900" dirty="0" smtClean="0">
                <a:solidFill>
                  <a:schemeClr val="tx1">
                    <a:lumMod val="50000"/>
                    <a:lumOff val="50000"/>
                  </a:schemeClr>
                </a:solidFill>
              </a:rPr>
              <a:t>The </a:t>
            </a:r>
            <a:r>
              <a:rPr lang="en-US" sz="900" dirty="0">
                <a:solidFill>
                  <a:schemeClr val="tx1">
                    <a:lumMod val="50000"/>
                    <a:lumOff val="50000"/>
                  </a:schemeClr>
                </a:solidFill>
              </a:rPr>
              <a:t>35-44 year old age group </a:t>
            </a:r>
            <a:r>
              <a:rPr lang="en-US" sz="900" dirty="0" smtClean="0">
                <a:solidFill>
                  <a:schemeClr val="tx1">
                    <a:lumMod val="50000"/>
                    <a:lumOff val="50000"/>
                  </a:schemeClr>
                </a:solidFill>
              </a:rPr>
              <a:t>over-indexed </a:t>
            </a:r>
            <a:r>
              <a:rPr lang="en-US" sz="900" dirty="0">
                <a:solidFill>
                  <a:schemeClr val="tx1">
                    <a:lumMod val="50000"/>
                    <a:lumOff val="50000"/>
                  </a:schemeClr>
                </a:solidFill>
              </a:rPr>
              <a:t>by +4%. Millennials (18-24%) do not participate in the lunch conversation, but contribute at least 6% to the dinner convo. </a:t>
            </a:r>
          </a:p>
        </p:txBody>
      </p:sp>
      <p:sp>
        <p:nvSpPr>
          <p:cNvPr id="59" name="Rectangle 58"/>
          <p:cNvSpPr/>
          <p:nvPr/>
        </p:nvSpPr>
        <p:spPr>
          <a:xfrm>
            <a:off x="255414" y="7145654"/>
            <a:ext cx="3461965" cy="369332"/>
          </a:xfrm>
          <a:prstGeom prst="rect">
            <a:avLst/>
          </a:prstGeom>
        </p:spPr>
        <p:txBody>
          <a:bodyPr wrap="square">
            <a:spAutoFit/>
          </a:bodyPr>
          <a:lstStyle/>
          <a:p>
            <a:r>
              <a:rPr lang="en-US" sz="900" dirty="0" smtClean="0">
                <a:solidFill>
                  <a:schemeClr val="tx1">
                    <a:lumMod val="50000"/>
                    <a:lumOff val="50000"/>
                  </a:schemeClr>
                </a:solidFill>
              </a:rPr>
              <a:t>“Delicious</a:t>
            </a:r>
            <a:r>
              <a:rPr lang="en-US" sz="900" dirty="0">
                <a:solidFill>
                  <a:schemeClr val="tx1">
                    <a:lumMod val="50000"/>
                    <a:lumOff val="50000"/>
                  </a:schemeClr>
                </a:solidFill>
              </a:rPr>
              <a:t>” is associated with Chicken at 55% and 25-34 year olds are driving the conversation 24%.  55% of females find chicken </a:t>
            </a:r>
            <a:r>
              <a:rPr lang="en-US" sz="900" dirty="0" smtClean="0">
                <a:solidFill>
                  <a:schemeClr val="tx1">
                    <a:lumMod val="50000"/>
                    <a:lumOff val="50000"/>
                  </a:schemeClr>
                </a:solidFill>
              </a:rPr>
              <a:t>delicious </a:t>
            </a:r>
            <a:endParaRPr lang="en-US" sz="900" dirty="0">
              <a:solidFill>
                <a:schemeClr val="tx1">
                  <a:lumMod val="50000"/>
                  <a:lumOff val="50000"/>
                </a:schemeClr>
              </a:solidFill>
            </a:endParaRPr>
          </a:p>
        </p:txBody>
      </p:sp>
      <p:sp>
        <p:nvSpPr>
          <p:cNvPr id="57" name="Rectangle 56"/>
          <p:cNvSpPr/>
          <p:nvPr/>
        </p:nvSpPr>
        <p:spPr>
          <a:xfrm>
            <a:off x="335308" y="1604381"/>
            <a:ext cx="3288004" cy="507831"/>
          </a:xfrm>
          <a:prstGeom prst="rect">
            <a:avLst/>
          </a:prstGeom>
        </p:spPr>
        <p:txBody>
          <a:bodyPr wrap="square">
            <a:spAutoFit/>
          </a:bodyPr>
          <a:lstStyle/>
          <a:p>
            <a:r>
              <a:rPr lang="en-US" sz="900" dirty="0">
                <a:solidFill>
                  <a:schemeClr val="tx1">
                    <a:lumMod val="50000"/>
                    <a:lumOff val="50000"/>
                  </a:schemeClr>
                </a:solidFill>
              </a:rPr>
              <a:t>“Taste” is greatly associated with “great” and “love” at 45% and 14%, respectively. Those 35-44 (31%) </a:t>
            </a:r>
            <a:r>
              <a:rPr lang="en-US" sz="900" dirty="0" smtClean="0">
                <a:solidFill>
                  <a:schemeClr val="tx1">
                    <a:lumMod val="50000"/>
                    <a:lumOff val="50000"/>
                  </a:schemeClr>
                </a:solidFill>
              </a:rPr>
              <a:t>over-indexed </a:t>
            </a:r>
            <a:r>
              <a:rPr lang="en-US" sz="900" dirty="0">
                <a:solidFill>
                  <a:schemeClr val="tx1">
                    <a:lumMod val="50000"/>
                    <a:lumOff val="50000"/>
                  </a:schemeClr>
                </a:solidFill>
              </a:rPr>
              <a:t>by 7% from the baseline when looking at just “taste” as a purchase motivator. </a:t>
            </a:r>
          </a:p>
        </p:txBody>
      </p:sp>
      <p:sp>
        <p:nvSpPr>
          <p:cNvPr id="60" name="Rectangle 59"/>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entagon 60"/>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62" name="Picture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63" name="TextBox 62"/>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spTree>
    <p:extLst>
      <p:ext uri="{BB962C8B-B14F-4D97-AF65-F5344CB8AC3E}">
        <p14:creationId xmlns:p14="http://schemas.microsoft.com/office/powerpoint/2010/main" val="840531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7</a:t>
            </a:fld>
            <a:endParaRPr lang="en-US"/>
          </a:p>
        </p:txBody>
      </p:sp>
      <p:sp>
        <p:nvSpPr>
          <p:cNvPr id="117" name="Rectangle 116"/>
          <p:cNvSpPr/>
          <p:nvPr/>
        </p:nvSpPr>
        <p:spPr>
          <a:xfrm>
            <a:off x="0" y="832847"/>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0" y="849328"/>
            <a:ext cx="2349169" cy="276999"/>
          </a:xfrm>
          <a:prstGeom prst="rect">
            <a:avLst/>
          </a:prstGeom>
          <a:noFill/>
        </p:spPr>
        <p:txBody>
          <a:bodyPr wrap="none" rtlCol="0" anchor="ctr">
            <a:spAutoFit/>
          </a:bodyPr>
          <a:lstStyle/>
          <a:p>
            <a:r>
              <a:rPr lang="en-US" sz="1200" b="1" dirty="0">
                <a:solidFill>
                  <a:schemeClr val="bg1"/>
                </a:solidFill>
              </a:rPr>
              <a:t>Food Safety Demographic </a:t>
            </a:r>
            <a:r>
              <a:rPr lang="en-US" sz="1200" b="1" dirty="0" smtClean="0">
                <a:solidFill>
                  <a:schemeClr val="bg1"/>
                </a:solidFill>
              </a:rPr>
              <a:t>Insights</a:t>
            </a:r>
            <a:endParaRPr lang="en-US" sz="1200" b="1" dirty="0">
              <a:solidFill>
                <a:schemeClr val="bg1"/>
              </a:solidFill>
            </a:endParaRPr>
          </a:p>
        </p:txBody>
      </p:sp>
      <p:sp>
        <p:nvSpPr>
          <p:cNvPr id="119" name="Terminator 118"/>
          <p:cNvSpPr/>
          <p:nvPr/>
        </p:nvSpPr>
        <p:spPr>
          <a:xfrm>
            <a:off x="6413744" y="832847"/>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69623" y="3572805"/>
            <a:ext cx="7095766" cy="23510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p:cNvSpPr txBox="1"/>
          <p:nvPr/>
        </p:nvSpPr>
        <p:spPr>
          <a:xfrm>
            <a:off x="262828" y="3543168"/>
            <a:ext cx="1107226" cy="276999"/>
          </a:xfrm>
          <a:prstGeom prst="rect">
            <a:avLst/>
          </a:prstGeom>
          <a:noFill/>
        </p:spPr>
        <p:txBody>
          <a:bodyPr wrap="none" rtlCol="0" anchor="ctr">
            <a:spAutoFit/>
          </a:bodyPr>
          <a:lstStyle/>
          <a:p>
            <a:r>
              <a:rPr lang="en-US" sz="1200" b="1" dirty="0" smtClean="0">
                <a:solidFill>
                  <a:schemeClr val="bg1"/>
                </a:solidFill>
              </a:rPr>
              <a:t> Age Overview</a:t>
            </a:r>
            <a:endParaRPr lang="en-US" sz="1200" b="1" dirty="0">
              <a:solidFill>
                <a:schemeClr val="bg1"/>
              </a:solidFill>
            </a:endParaRPr>
          </a:p>
        </p:txBody>
      </p:sp>
      <p:sp>
        <p:nvSpPr>
          <p:cNvPr id="43" name="TextBox 42"/>
          <p:cNvSpPr txBox="1"/>
          <p:nvPr/>
        </p:nvSpPr>
        <p:spPr>
          <a:xfrm>
            <a:off x="463903" y="3903214"/>
            <a:ext cx="2045029"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18-24</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11% of total </a:t>
            </a:r>
            <a:r>
              <a:rPr lang="en-US" sz="1050" b="1" dirty="0" smtClean="0">
                <a:solidFill>
                  <a:schemeClr val="tx1">
                    <a:lumMod val="50000"/>
                    <a:lumOff val="50000"/>
                  </a:schemeClr>
                </a:solidFill>
              </a:rPr>
              <a:t>interactions</a:t>
            </a:r>
          </a:p>
          <a:p>
            <a:pPr marL="171450" indent="-171450">
              <a:buClr>
                <a:srgbClr val="FF0000"/>
              </a:buClr>
              <a:buFont typeface=".LucidaGrandeUI" charset="0"/>
              <a:buChar char="▼"/>
            </a:pPr>
            <a:r>
              <a:rPr lang="en-US" sz="1050" b="1" dirty="0" smtClean="0">
                <a:solidFill>
                  <a:schemeClr val="tx1">
                    <a:lumMod val="50000"/>
                    <a:lumOff val="50000"/>
                  </a:schemeClr>
                </a:solidFill>
              </a:rPr>
              <a:t>6</a:t>
            </a:r>
            <a:r>
              <a:rPr lang="en-US" sz="1050" b="1" dirty="0">
                <a:solidFill>
                  <a:schemeClr val="tx1">
                    <a:lumMod val="50000"/>
                    <a:lumOff val="50000"/>
                  </a:schemeClr>
                </a:solidFill>
              </a:rPr>
              <a:t>% Tyson Foods (Brands</a:t>
            </a:r>
            <a:r>
              <a:rPr lang="en-US" sz="1050" b="1" dirty="0" smtClean="0">
                <a:solidFill>
                  <a:schemeClr val="tx1">
                    <a:lumMod val="50000"/>
                    <a:lumOff val="50000"/>
                  </a:schemeClr>
                </a:solidFill>
              </a:rPr>
              <a:t>)</a:t>
            </a:r>
          </a:p>
          <a:p>
            <a:pPr marL="171450" indent="-171450">
              <a:buClr>
                <a:schemeClr val="accent6"/>
              </a:buClr>
              <a:buFont typeface="STHeitiSC-Light" charset="-122"/>
              <a:buChar char="▲"/>
            </a:pPr>
            <a:r>
              <a:rPr lang="en-US" sz="1050" b="1" dirty="0" smtClean="0">
                <a:solidFill>
                  <a:schemeClr val="tx1">
                    <a:lumMod val="50000"/>
                    <a:lumOff val="50000"/>
                  </a:schemeClr>
                </a:solidFill>
              </a:rPr>
              <a:t>10</a:t>
            </a:r>
            <a:r>
              <a:rPr lang="en-US" sz="1050" b="1" dirty="0">
                <a:solidFill>
                  <a:schemeClr val="tx1">
                    <a:lumMod val="50000"/>
                    <a:lumOff val="50000"/>
                  </a:schemeClr>
                </a:solidFill>
              </a:rPr>
              <a:t>% Positive (Sentiment)</a:t>
            </a:r>
            <a:endParaRPr lang="en-US" sz="1050" b="1" dirty="0" smtClean="0">
              <a:solidFill>
                <a:schemeClr val="tx1">
                  <a:lumMod val="50000"/>
                  <a:lumOff val="50000"/>
                </a:schemeClr>
              </a:solidFill>
            </a:endParaRPr>
          </a:p>
        </p:txBody>
      </p:sp>
      <p:sp>
        <p:nvSpPr>
          <p:cNvPr id="46" name="TextBox 45"/>
          <p:cNvSpPr txBox="1"/>
          <p:nvPr/>
        </p:nvSpPr>
        <p:spPr>
          <a:xfrm>
            <a:off x="2771292" y="3898688"/>
            <a:ext cx="2043365"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25-34</a:t>
            </a:r>
            <a:endParaRPr lang="en-US" sz="1400" b="1" dirty="0" smtClean="0">
              <a:solidFill>
                <a:schemeClr val="tx2">
                  <a:lumMod val="60000"/>
                  <a:lumOff val="40000"/>
                </a:schemeClr>
              </a:solidFill>
              <a:effectLst>
                <a:outerShdw blurRad="50800" dist="38100" dir="2700000" algn="tl" rotWithShape="0">
                  <a:prstClr val="black">
                    <a:alpha val="40000"/>
                  </a:prstClr>
                </a:outerShdw>
              </a:effectLst>
            </a:endParaRP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24%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6</a:t>
            </a:r>
            <a:r>
              <a:rPr lang="en-US" sz="1050" b="1" dirty="0">
                <a:solidFill>
                  <a:schemeClr val="tx1">
                    <a:lumMod val="50000"/>
                    <a:lumOff val="50000"/>
                  </a:schemeClr>
                </a:solidFill>
              </a:rPr>
              <a:t>% Cost (Motivators) </a:t>
            </a:r>
            <a:endParaRPr lang="en-US" sz="1050" b="1" dirty="0" smtClean="0">
              <a:solidFill>
                <a:schemeClr val="tx1">
                  <a:lumMod val="50000"/>
                  <a:lumOff val="50000"/>
                </a:schemeClr>
              </a:solidFill>
            </a:endParaRPr>
          </a:p>
          <a:p>
            <a:pPr marL="171450" indent="-171450">
              <a:buClr>
                <a:srgbClr val="FF0000"/>
              </a:buClr>
              <a:buFont typeface=".LucidaGrandeUI" charset="0"/>
              <a:buChar char="▼"/>
            </a:pPr>
            <a:r>
              <a:rPr lang="en-US" sz="1050" b="1" dirty="0" smtClean="0">
                <a:solidFill>
                  <a:schemeClr val="tx1">
                    <a:lumMod val="50000"/>
                    <a:lumOff val="50000"/>
                  </a:schemeClr>
                </a:solidFill>
              </a:rPr>
              <a:t>4</a:t>
            </a:r>
            <a:r>
              <a:rPr lang="en-US" sz="1050" b="1" dirty="0">
                <a:solidFill>
                  <a:schemeClr val="tx1">
                    <a:lumMod val="50000"/>
                    <a:lumOff val="50000"/>
                  </a:schemeClr>
                </a:solidFill>
              </a:rPr>
              <a:t>% Male (Gender)</a:t>
            </a:r>
            <a:endParaRPr lang="en-US" sz="900" b="1" dirty="0">
              <a:solidFill>
                <a:schemeClr val="tx1">
                  <a:lumMod val="50000"/>
                  <a:lumOff val="50000"/>
                </a:schemeClr>
              </a:solidFill>
            </a:endParaRPr>
          </a:p>
        </p:txBody>
      </p:sp>
      <p:sp>
        <p:nvSpPr>
          <p:cNvPr id="47" name="TextBox 46"/>
          <p:cNvSpPr txBox="1"/>
          <p:nvPr/>
        </p:nvSpPr>
        <p:spPr>
          <a:xfrm>
            <a:off x="5077017" y="3895428"/>
            <a:ext cx="2049512"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35-44</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24% of total interactions </a:t>
            </a:r>
            <a:endParaRPr lang="en-US" sz="1050" b="1" dirty="0" smtClean="0">
              <a:solidFill>
                <a:schemeClr val="tx1">
                  <a:lumMod val="50000"/>
                  <a:lumOff val="50000"/>
                </a:schemeClr>
              </a:solidFill>
            </a:endParaRPr>
          </a:p>
          <a:p>
            <a:pPr marL="171450" indent="-171450">
              <a:buClr>
                <a:schemeClr val="accent6"/>
              </a:buClr>
              <a:buFont typeface="STHeitiSC-Light" charset="-122"/>
              <a:buChar char="▲"/>
            </a:pPr>
            <a:r>
              <a:rPr lang="en-US" sz="1050" b="1" dirty="0" smtClean="0">
                <a:solidFill>
                  <a:schemeClr val="tx1">
                    <a:lumMod val="50000"/>
                    <a:lumOff val="50000"/>
                  </a:schemeClr>
                </a:solidFill>
              </a:rPr>
              <a:t>13</a:t>
            </a:r>
            <a:r>
              <a:rPr lang="en-US" sz="1050" b="1" dirty="0">
                <a:solidFill>
                  <a:schemeClr val="tx1">
                    <a:lumMod val="50000"/>
                    <a:lumOff val="50000"/>
                  </a:schemeClr>
                </a:solidFill>
              </a:rPr>
              <a:t>% Positive (Sentiment</a:t>
            </a:r>
            <a:r>
              <a:rPr lang="en-US" sz="1050" b="1" dirty="0" smtClean="0">
                <a:solidFill>
                  <a:schemeClr val="tx1">
                    <a:lumMod val="50000"/>
                    <a:lumOff val="50000"/>
                  </a:schemeClr>
                </a:solidFill>
              </a:rPr>
              <a:t>)</a:t>
            </a:r>
          </a:p>
          <a:p>
            <a:pPr marL="171450" indent="-171450">
              <a:buClr>
                <a:schemeClr val="accent6"/>
              </a:buClr>
              <a:buFont typeface="STHeitiSC-Light" charset="-122"/>
              <a:buChar char="▲"/>
            </a:pPr>
            <a:r>
              <a:rPr lang="en-US" sz="1050" b="1" dirty="0" smtClean="0">
                <a:solidFill>
                  <a:schemeClr val="tx1">
                    <a:lumMod val="50000"/>
                    <a:lumOff val="50000"/>
                  </a:schemeClr>
                </a:solidFill>
              </a:rPr>
              <a:t>16</a:t>
            </a:r>
            <a:r>
              <a:rPr lang="en-US" sz="1050" b="1" dirty="0">
                <a:solidFill>
                  <a:schemeClr val="tx1">
                    <a:lumMod val="50000"/>
                    <a:lumOff val="50000"/>
                  </a:schemeClr>
                </a:solidFill>
              </a:rPr>
              <a:t>% Posts (Media Type)</a:t>
            </a:r>
          </a:p>
        </p:txBody>
      </p:sp>
      <p:sp>
        <p:nvSpPr>
          <p:cNvPr id="53" name="TextBox 52"/>
          <p:cNvSpPr txBox="1"/>
          <p:nvPr/>
        </p:nvSpPr>
        <p:spPr>
          <a:xfrm>
            <a:off x="478078" y="4799889"/>
            <a:ext cx="2045029"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45-54</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19%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8</a:t>
            </a:r>
            <a:r>
              <a:rPr lang="en-US" sz="1050" b="1" dirty="0">
                <a:solidFill>
                  <a:schemeClr val="tx1">
                    <a:lumMod val="50000"/>
                    <a:lumOff val="50000"/>
                  </a:schemeClr>
                </a:solidFill>
              </a:rPr>
              <a:t>% Dinner (Meals</a:t>
            </a:r>
            <a:r>
              <a:rPr lang="en-US" sz="1050" b="1" dirty="0" smtClean="0">
                <a:solidFill>
                  <a:schemeClr val="tx1">
                    <a:lumMod val="50000"/>
                    <a:lumOff val="50000"/>
                  </a:schemeClr>
                </a:solidFill>
              </a:rPr>
              <a:t>)</a:t>
            </a:r>
          </a:p>
          <a:p>
            <a:pPr marL="171450" indent="-171450">
              <a:buClr>
                <a:srgbClr val="FF0000"/>
              </a:buClr>
              <a:buFont typeface=".LucidaGrandeUI" charset="0"/>
              <a:buChar char="▼"/>
            </a:pPr>
            <a:r>
              <a:rPr lang="en-US" sz="1050" b="1" dirty="0" smtClean="0">
                <a:solidFill>
                  <a:schemeClr val="tx1">
                    <a:lumMod val="50000"/>
                    <a:lumOff val="50000"/>
                  </a:schemeClr>
                </a:solidFill>
              </a:rPr>
              <a:t>12</a:t>
            </a:r>
            <a:r>
              <a:rPr lang="en-US" sz="1050" b="1" dirty="0">
                <a:solidFill>
                  <a:schemeClr val="tx1">
                    <a:lumMod val="50000"/>
                    <a:lumOff val="50000"/>
                  </a:schemeClr>
                </a:solidFill>
              </a:rPr>
              <a:t>% Taste (Motivator)</a:t>
            </a:r>
            <a:endParaRPr lang="en-US" sz="1050" b="1" dirty="0" smtClean="0">
              <a:solidFill>
                <a:schemeClr val="tx1">
                  <a:lumMod val="50000"/>
                  <a:lumOff val="50000"/>
                </a:schemeClr>
              </a:solidFill>
            </a:endParaRPr>
          </a:p>
        </p:txBody>
      </p:sp>
      <p:sp>
        <p:nvSpPr>
          <p:cNvPr id="54" name="TextBox 53"/>
          <p:cNvSpPr txBox="1"/>
          <p:nvPr/>
        </p:nvSpPr>
        <p:spPr>
          <a:xfrm>
            <a:off x="2785467" y="4795363"/>
            <a:ext cx="2043365"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55-64</a:t>
            </a:r>
            <a:endParaRPr lang="en-US" sz="1400" b="1" dirty="0" smtClean="0">
              <a:solidFill>
                <a:schemeClr val="tx2">
                  <a:lumMod val="60000"/>
                  <a:lumOff val="40000"/>
                </a:schemeClr>
              </a:solidFill>
              <a:effectLst>
                <a:outerShdw blurRad="50800" dist="38100" dir="2700000" algn="tl" rotWithShape="0">
                  <a:prstClr val="black">
                    <a:alpha val="40000"/>
                  </a:prstClr>
                </a:outerShdw>
              </a:effectLst>
            </a:endParaRP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14%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8</a:t>
            </a:r>
            <a:r>
              <a:rPr lang="en-US" sz="1050" b="1" dirty="0">
                <a:solidFill>
                  <a:schemeClr val="tx1">
                    <a:lumMod val="50000"/>
                    <a:lumOff val="50000"/>
                  </a:schemeClr>
                </a:solidFill>
              </a:rPr>
              <a:t>% Positive (Sentiment) </a:t>
            </a:r>
            <a:endParaRPr lang="en-US" sz="1050" b="1" dirty="0" smtClean="0">
              <a:solidFill>
                <a:schemeClr val="tx1">
                  <a:lumMod val="50000"/>
                  <a:lumOff val="50000"/>
                </a:schemeClr>
              </a:solidFill>
            </a:endParaRPr>
          </a:p>
          <a:p>
            <a:pPr marL="171450" indent="-171450">
              <a:buClr>
                <a:srgbClr val="FF0000"/>
              </a:buClr>
              <a:buFont typeface=".LucidaGrandeUI" charset="0"/>
              <a:buChar char="▼"/>
            </a:pPr>
            <a:r>
              <a:rPr lang="en-US" sz="1050" b="1" dirty="0" smtClean="0">
                <a:solidFill>
                  <a:schemeClr val="tx1">
                    <a:lumMod val="50000"/>
                    <a:lumOff val="50000"/>
                  </a:schemeClr>
                </a:solidFill>
              </a:rPr>
              <a:t>17</a:t>
            </a:r>
            <a:r>
              <a:rPr lang="en-US" sz="1050" b="1" dirty="0">
                <a:solidFill>
                  <a:schemeClr val="tx1">
                    <a:lumMod val="50000"/>
                    <a:lumOff val="50000"/>
                  </a:schemeClr>
                </a:solidFill>
              </a:rPr>
              <a:t>% Links (Media Type)</a:t>
            </a:r>
            <a:endParaRPr lang="en-US" sz="900" b="1" dirty="0">
              <a:solidFill>
                <a:schemeClr val="tx1">
                  <a:lumMod val="50000"/>
                  <a:lumOff val="50000"/>
                </a:schemeClr>
              </a:solidFill>
            </a:endParaRPr>
          </a:p>
        </p:txBody>
      </p:sp>
      <p:sp>
        <p:nvSpPr>
          <p:cNvPr id="55" name="TextBox 54"/>
          <p:cNvSpPr txBox="1"/>
          <p:nvPr/>
        </p:nvSpPr>
        <p:spPr>
          <a:xfrm>
            <a:off x="5091192" y="4792103"/>
            <a:ext cx="2049512" cy="823302"/>
          </a:xfrm>
          <a:prstGeom prst="rect">
            <a:avLst/>
          </a:prstGeom>
          <a:ln w="3175">
            <a:solidFill>
              <a:schemeClr val="tx2">
                <a:lumMod val="60000"/>
                <a:lumOff val="40000"/>
                <a:alpha val="50000"/>
              </a:schemeClr>
            </a:solidFill>
          </a:ln>
          <a:effectLst>
            <a:outerShdw blurRad="50800" dist="38100" dir="2700000" algn="tl" rotWithShape="0">
              <a:schemeClr val="tx2">
                <a:lumMod val="60000"/>
                <a:lumOff val="40000"/>
                <a:alpha val="40000"/>
              </a:scheme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smtClean="0">
                <a:solidFill>
                  <a:schemeClr val="tx2">
                    <a:lumMod val="60000"/>
                    <a:lumOff val="40000"/>
                  </a:schemeClr>
                </a:solidFill>
                <a:effectLst>
                  <a:outerShdw blurRad="50800" dist="38100" dir="2700000" algn="tl" rotWithShape="0">
                    <a:prstClr val="black">
                      <a:alpha val="40000"/>
                    </a:prstClr>
                  </a:outerShdw>
                </a:effectLst>
              </a:rPr>
              <a:t>65+</a:t>
            </a:r>
          </a:p>
          <a:p>
            <a:endParaRPr lang="en-US" sz="400" b="1" dirty="0">
              <a:solidFill>
                <a:schemeClr val="tx1">
                  <a:lumMod val="50000"/>
                  <a:lumOff val="50000"/>
                </a:schemeClr>
              </a:solidFill>
            </a:endParaRPr>
          </a:p>
          <a:p>
            <a:pPr marL="171450" indent="-171450">
              <a:buFont typeface="Wingdings" charset="2"/>
              <a:buChar char="ü"/>
            </a:pPr>
            <a:r>
              <a:rPr lang="en-US" sz="1050" b="1" dirty="0">
                <a:solidFill>
                  <a:schemeClr val="tx1">
                    <a:lumMod val="50000"/>
                    <a:lumOff val="50000"/>
                  </a:schemeClr>
                </a:solidFill>
              </a:rPr>
              <a:t>8% of total </a:t>
            </a:r>
            <a:r>
              <a:rPr lang="en-US" sz="1050" b="1" dirty="0" smtClean="0">
                <a:solidFill>
                  <a:schemeClr val="tx1">
                    <a:lumMod val="50000"/>
                    <a:lumOff val="50000"/>
                  </a:schemeClr>
                </a:solidFill>
              </a:rPr>
              <a:t>interactions</a:t>
            </a:r>
          </a:p>
          <a:p>
            <a:pPr marL="171450" indent="-171450">
              <a:buClr>
                <a:schemeClr val="accent6"/>
              </a:buClr>
              <a:buFont typeface="STHeitiSC-Light" charset="-122"/>
              <a:buChar char="▲"/>
            </a:pPr>
            <a:r>
              <a:rPr lang="en-US" sz="1050" b="1" dirty="0" smtClean="0">
                <a:solidFill>
                  <a:schemeClr val="tx1">
                    <a:lumMod val="50000"/>
                    <a:lumOff val="50000"/>
                  </a:schemeClr>
                </a:solidFill>
              </a:rPr>
              <a:t>5</a:t>
            </a:r>
            <a:r>
              <a:rPr lang="en-US" sz="1050" b="1" dirty="0">
                <a:solidFill>
                  <a:schemeClr val="tx1">
                    <a:lumMod val="50000"/>
                    <a:lumOff val="50000"/>
                  </a:schemeClr>
                </a:solidFill>
              </a:rPr>
              <a:t>% </a:t>
            </a:r>
            <a:r>
              <a:rPr lang="en-US" sz="1050" b="1" dirty="0" smtClean="0">
                <a:solidFill>
                  <a:schemeClr val="tx1">
                    <a:lumMod val="50000"/>
                    <a:lumOff val="50000"/>
                  </a:schemeClr>
                </a:solidFill>
              </a:rPr>
              <a:t>Female</a:t>
            </a:r>
          </a:p>
          <a:p>
            <a:pPr marL="171450" indent="-171450">
              <a:buClr>
                <a:srgbClr val="FF0000"/>
              </a:buClr>
              <a:buFont typeface=".LucidaGrandeUI" charset="0"/>
              <a:buChar char="▼"/>
            </a:pPr>
            <a:r>
              <a:rPr lang="en-US" sz="1050" b="1" dirty="0" smtClean="0">
                <a:solidFill>
                  <a:schemeClr val="tx1">
                    <a:lumMod val="50000"/>
                    <a:lumOff val="50000"/>
                  </a:schemeClr>
                </a:solidFill>
              </a:rPr>
              <a:t>17</a:t>
            </a:r>
            <a:r>
              <a:rPr lang="en-US" sz="1050" b="1" dirty="0">
                <a:solidFill>
                  <a:schemeClr val="tx1">
                    <a:lumMod val="50000"/>
                    <a:lumOff val="50000"/>
                  </a:schemeClr>
                </a:solidFill>
              </a:rPr>
              <a:t>% Positive Sentiment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176" y="1225545"/>
            <a:ext cx="1903945" cy="2073579"/>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 y="1226958"/>
            <a:ext cx="2070825" cy="2073579"/>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535" y="1225544"/>
            <a:ext cx="2070825" cy="2073579"/>
          </a:xfrm>
          <a:prstGeom prst="rect">
            <a:avLst/>
          </a:prstGeom>
        </p:spPr>
      </p:pic>
      <p:sp>
        <p:nvSpPr>
          <p:cNvPr id="27" name="Rectangle 26"/>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entagon 27"/>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0" name="TextBox 29"/>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335" y="5659268"/>
            <a:ext cx="3675174" cy="31247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416" y="6389603"/>
            <a:ext cx="2321011" cy="2070091"/>
          </a:xfrm>
          <a:prstGeom prst="rect">
            <a:avLst/>
          </a:prstGeom>
          <a:ln>
            <a:solidFill>
              <a:srgbClr val="D9D9D9"/>
            </a:solidFill>
          </a:ln>
        </p:spPr>
      </p:pic>
      <p:sp>
        <p:nvSpPr>
          <p:cNvPr id="41" name="Rectangle 40"/>
          <p:cNvSpPr/>
          <p:nvPr/>
        </p:nvSpPr>
        <p:spPr>
          <a:xfrm>
            <a:off x="344048" y="5992631"/>
            <a:ext cx="3434254"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342255" y="5984632"/>
            <a:ext cx="1671483" cy="276999"/>
          </a:xfrm>
          <a:prstGeom prst="rect">
            <a:avLst/>
          </a:prstGeom>
          <a:noFill/>
        </p:spPr>
        <p:txBody>
          <a:bodyPr wrap="none" rtlCol="0" anchor="ctr">
            <a:spAutoFit/>
          </a:bodyPr>
          <a:lstStyle/>
          <a:p>
            <a:r>
              <a:rPr lang="en-US" sz="1200" b="1" dirty="0" smtClean="0">
                <a:solidFill>
                  <a:schemeClr val="bg1"/>
                </a:solidFill>
              </a:rPr>
              <a:t>Normalized Demo Data</a:t>
            </a:r>
            <a:endParaRPr lang="en-US" sz="1200" b="1" dirty="0">
              <a:solidFill>
                <a:schemeClr val="bg1"/>
              </a:solidFill>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7349" y="5631669"/>
            <a:ext cx="3675174" cy="3135901"/>
          </a:xfrm>
          <a:prstGeom prst="rect">
            <a:avLst/>
          </a:prstGeom>
        </p:spPr>
      </p:pic>
      <p:sp>
        <p:nvSpPr>
          <p:cNvPr id="57" name="TextBox 56"/>
          <p:cNvSpPr txBox="1"/>
          <p:nvPr/>
        </p:nvSpPr>
        <p:spPr>
          <a:xfrm>
            <a:off x="4040081" y="6351561"/>
            <a:ext cx="3147584" cy="2062103"/>
          </a:xfrm>
          <a:prstGeom prst="rect">
            <a:avLst/>
          </a:prstGeom>
          <a:noFill/>
          <a:ln>
            <a:noFill/>
          </a:ln>
          <a:effectLst>
            <a:outerShdw sx="1000" sy="1000" algn="ctr" rotWithShape="0">
              <a:schemeClr val="bg1">
                <a:lumMod val="65000"/>
              </a:schemeClr>
            </a:outerShdw>
            <a:softEdge rad="12700"/>
          </a:effectLst>
        </p:spPr>
        <p:txBody>
          <a:bodyPr wrap="square" rtlCol="0">
            <a:spAutoFit/>
          </a:bodyPr>
          <a:lstStyle/>
          <a:p>
            <a:r>
              <a:rPr lang="en-US" sz="1200" b="1" dirty="0" smtClean="0">
                <a:solidFill>
                  <a:schemeClr val="tx1">
                    <a:lumMod val="50000"/>
                    <a:lumOff val="50000"/>
                  </a:schemeClr>
                </a:solidFill>
              </a:rPr>
              <a:t>"</a:t>
            </a:r>
            <a:r>
              <a:rPr lang="en-US" sz="1200" b="1" dirty="0">
                <a:solidFill>
                  <a:schemeClr val="tx1">
                    <a:lumMod val="50000"/>
                    <a:lumOff val="50000"/>
                  </a:schemeClr>
                </a:solidFill>
              </a:rPr>
              <a:t>Sanderson, Sanderson Farms, Perdue, JBS, Pilgrim's Pride, Pilgrims Pride, Tyson, Cargill, Sysco, Smithfield, Keystone, Con </a:t>
            </a:r>
            <a:r>
              <a:rPr lang="en-US" sz="1200" b="1" dirty="0" smtClean="0">
                <a:solidFill>
                  <a:schemeClr val="tx1">
                    <a:lumMod val="50000"/>
                    <a:lumOff val="50000"/>
                  </a:schemeClr>
                </a:solidFill>
              </a:rPr>
              <a:t>Agra”</a:t>
            </a:r>
          </a:p>
          <a:p>
            <a:r>
              <a:rPr lang="en-US" sz="1200" b="1" dirty="0" smtClean="0">
                <a:solidFill>
                  <a:schemeClr val="tx1">
                    <a:lumMod val="50000"/>
                    <a:lumOff val="50000"/>
                  </a:schemeClr>
                </a:solidFill>
              </a:rPr>
              <a:t>AND</a:t>
            </a:r>
          </a:p>
          <a:p>
            <a:r>
              <a:rPr lang="en-US" sz="1200" b="1" dirty="0" smtClean="0">
                <a:solidFill>
                  <a:schemeClr val="tx1">
                    <a:lumMod val="50000"/>
                    <a:lumOff val="50000"/>
                  </a:schemeClr>
                </a:solidFill>
              </a:rPr>
              <a:t>"</a:t>
            </a:r>
            <a:r>
              <a:rPr lang="en-US" sz="1200" b="1" dirty="0">
                <a:solidFill>
                  <a:schemeClr val="tx1">
                    <a:lumMod val="50000"/>
                    <a:lumOff val="50000"/>
                  </a:schemeClr>
                </a:solidFill>
              </a:rPr>
              <a:t>chicken, chickens, product, </a:t>
            </a:r>
            <a:r>
              <a:rPr lang="en-US" sz="1200" b="1" dirty="0" smtClean="0">
                <a:solidFill>
                  <a:schemeClr val="tx1">
                    <a:lumMod val="50000"/>
                    <a:lumOff val="50000"/>
                  </a:schemeClr>
                </a:solidFill>
              </a:rPr>
              <a:t>products, </a:t>
            </a:r>
            <a:r>
              <a:rPr lang="en-US" sz="1200" b="1" dirty="0">
                <a:solidFill>
                  <a:schemeClr val="tx1">
                    <a:lumMod val="50000"/>
                    <a:lumOff val="50000"/>
                  </a:schemeClr>
                </a:solidFill>
              </a:rPr>
              <a:t>bird, </a:t>
            </a:r>
            <a:r>
              <a:rPr lang="en-US" sz="1200" b="1" dirty="0" smtClean="0">
                <a:solidFill>
                  <a:schemeClr val="tx1">
                    <a:lumMod val="50000"/>
                    <a:lumOff val="50000"/>
                  </a:schemeClr>
                </a:solidFill>
              </a:rPr>
              <a:t>birds”</a:t>
            </a:r>
          </a:p>
          <a:p>
            <a:endParaRPr lang="en-US" sz="1200" b="1" i="1" dirty="0">
              <a:solidFill>
                <a:schemeClr val="tx1">
                  <a:lumMod val="50000"/>
                  <a:lumOff val="50000"/>
                </a:schemeClr>
              </a:solidFill>
            </a:endParaRPr>
          </a:p>
          <a:p>
            <a:r>
              <a:rPr lang="en-US" sz="1200" b="1" i="1" dirty="0" smtClean="0">
                <a:solidFill>
                  <a:schemeClr val="tx1">
                    <a:lumMod val="50000"/>
                    <a:lumOff val="50000"/>
                  </a:schemeClr>
                </a:solidFill>
              </a:rPr>
              <a:t>AND NOT</a:t>
            </a:r>
          </a:p>
          <a:p>
            <a:r>
              <a:rPr lang="en-US" sz="1200" dirty="0" smtClean="0">
                <a:solidFill>
                  <a:schemeClr val="tx1">
                    <a:lumMod val="50000"/>
                    <a:lumOff val="50000"/>
                  </a:schemeClr>
                </a:solidFill>
              </a:rPr>
              <a:t>*Sanderson, Tyson, or Perdue used as a last name </a:t>
            </a:r>
          </a:p>
          <a:p>
            <a:endParaRPr lang="en-US" sz="800" dirty="0">
              <a:solidFill>
                <a:schemeClr val="tx1">
                  <a:lumMod val="50000"/>
                  <a:lumOff val="50000"/>
                </a:schemeClr>
              </a:solidFill>
            </a:endParaRPr>
          </a:p>
        </p:txBody>
      </p:sp>
      <p:sp>
        <p:nvSpPr>
          <p:cNvPr id="58" name="Rectangle 57"/>
          <p:cNvSpPr/>
          <p:nvPr/>
        </p:nvSpPr>
        <p:spPr>
          <a:xfrm>
            <a:off x="3990652" y="5997655"/>
            <a:ext cx="3419426"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4022563" y="5996322"/>
            <a:ext cx="578043" cy="276999"/>
          </a:xfrm>
          <a:prstGeom prst="rect">
            <a:avLst/>
          </a:prstGeom>
          <a:noFill/>
        </p:spPr>
        <p:txBody>
          <a:bodyPr wrap="none" rtlCol="0" anchor="ctr">
            <a:spAutoFit/>
          </a:bodyPr>
          <a:lstStyle/>
          <a:p>
            <a:r>
              <a:rPr lang="en-US" sz="1200" b="1" dirty="0" smtClean="0">
                <a:solidFill>
                  <a:schemeClr val="bg1"/>
                </a:solidFill>
              </a:rPr>
              <a:t>Query</a:t>
            </a:r>
            <a:endParaRPr lang="en-US" sz="1200" b="1" dirty="0">
              <a:solidFill>
                <a:schemeClr val="bg1"/>
              </a:solidFill>
            </a:endParaRPr>
          </a:p>
        </p:txBody>
      </p:sp>
    </p:spTree>
    <p:extLst>
      <p:ext uri="{BB962C8B-B14F-4D97-AF65-F5344CB8AC3E}">
        <p14:creationId xmlns:p14="http://schemas.microsoft.com/office/powerpoint/2010/main" val="1991613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27663</TotalTime>
  <Words>1442</Words>
  <Application>Microsoft Macintosh PowerPoint</Application>
  <PresentationFormat>Custom</PresentationFormat>
  <Paragraphs>211</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.LucidaGrandeUI</vt:lpstr>
      <vt:lpstr>Arial</vt:lpstr>
      <vt:lpstr>Calibri</vt:lpstr>
      <vt:lpstr>Calibri Light</vt:lpstr>
      <vt:lpstr>Lato</vt:lpstr>
      <vt:lpstr>STHeitiSC-Light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Kelley</dc:creator>
  <cp:lastModifiedBy>Jack Chase</cp:lastModifiedBy>
  <cp:revision>222</cp:revision>
  <cp:lastPrinted>2016-04-26T18:56:07Z</cp:lastPrinted>
  <dcterms:created xsi:type="dcterms:W3CDTF">2016-03-01T15:00:10Z</dcterms:created>
  <dcterms:modified xsi:type="dcterms:W3CDTF">2016-05-18T10:08:32Z</dcterms:modified>
</cp:coreProperties>
</file>